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624" r:id="rId3"/>
    <p:sldId id="625" r:id="rId4"/>
    <p:sldId id="631" r:id="rId5"/>
    <p:sldId id="627" r:id="rId6"/>
    <p:sldId id="628" r:id="rId7"/>
    <p:sldId id="629" r:id="rId8"/>
    <p:sldId id="664" r:id="rId9"/>
    <p:sldId id="633" r:id="rId10"/>
    <p:sldId id="666" r:id="rId11"/>
    <p:sldId id="645" r:id="rId12"/>
    <p:sldId id="652" r:id="rId13"/>
    <p:sldId id="653" r:id="rId14"/>
    <p:sldId id="663" r:id="rId15"/>
    <p:sldId id="665" r:id="rId16"/>
    <p:sldId id="536" r:id="rId17"/>
    <p:sldId id="62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35" d="100"/>
          <a:sy n="35" d="100"/>
        </p:scale>
        <p:origin x="1776" y="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94980-26B2-4975-88CD-FC406A55DA10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7508E-C61A-40C9-BA86-BC6120A42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15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7485A-F736-C34A-AD3B-FB1CB5221A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34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7485A-F736-C34A-AD3B-FB1CB5221A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2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7485A-F736-C34A-AD3B-FB1CB5221A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56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7485A-F736-C34A-AD3B-FB1CB5221A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14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7485A-F736-C34A-AD3B-FB1CB5221A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29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7485A-F736-C34A-AD3B-FB1CB5221A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51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7485A-F736-C34A-AD3B-FB1CB5221A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74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7485A-F736-C34A-AD3B-FB1CB5221A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90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254BF-3D88-47EE-A4E9-FF6553099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A68F95-D803-47EF-B8AF-F5A369D1F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B5870-3C94-4153-A67F-E07C6A627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7775F-FA02-4FD7-A440-F80B0D41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AFA5A-7C07-4155-A398-95113260C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63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A8FB8-F502-4AB2-BAFA-562DC5BCE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66EEE-D486-42BC-B6EB-74D555D0B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01DDA-0D39-45A1-85DE-1F60FE701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DEB54-AE8E-49F2-9CA2-954E1B057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D28D7-2558-4BC2-98F4-69F96C2CA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17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10330C-1916-4C3B-971B-8F25FC9E47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E2469-FB35-4421-B179-3E8C106F7D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303F8-74C3-4505-ABF6-4D2BF7B0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BCFD9-4232-40EB-8E05-C7A6D6BC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39CAF-76F0-465B-9A83-56ECB8E9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27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D14792-3E30-B648-B951-A2F9A7477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289" y="522490"/>
            <a:ext cx="356441" cy="321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CBFA93-5EA1-B14B-AFEF-28229E148D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633480">
            <a:off x="10289287" y="-943641"/>
            <a:ext cx="3039071" cy="7832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29FEC4-3A74-CB4B-9210-53C6F95B4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3062" y="224238"/>
            <a:ext cx="309379" cy="535142"/>
          </a:xfrm>
          <a:prstGeom prst="rect">
            <a:avLst/>
          </a:prstGeom>
        </p:spPr>
      </p:pic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BCD3952-FDF9-C544-BCBE-1C801A357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190" y="340895"/>
            <a:ext cx="4858042" cy="4062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Headline text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FF94D70-11B8-CD47-9CEB-0AAEA2FBD9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751" y="2764607"/>
            <a:ext cx="5259657" cy="5735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Headline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B2E21D7-840B-6440-A299-C1E164A3D1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751" y="3765774"/>
            <a:ext cx="5722937" cy="13825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63811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+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590935-AAC9-694B-864D-00D6118133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99600" y="0"/>
            <a:ext cx="2692400" cy="2628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B7F60F-9785-5E43-BE1D-39E283BFC8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3724357">
            <a:off x="9131298" y="133364"/>
            <a:ext cx="600528" cy="542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9C1AE7-6E38-2442-8C68-9147916F13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1421" y="273936"/>
            <a:ext cx="499232" cy="494338"/>
          </a:xfrm>
          <a:prstGeom prst="rect">
            <a:avLst/>
          </a:prstGeom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7DA3470-95D4-FD4E-BF8F-867CCFB589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73" y="340895"/>
            <a:ext cx="4858042" cy="4062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Headline text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09045200-64EF-1E4A-9468-47670FE95F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751" y="1971392"/>
            <a:ext cx="5259657" cy="5735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Headline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16C2450-CCF9-A94F-834B-3405B07188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751" y="2972559"/>
            <a:ext cx="5722937" cy="13825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38236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+bullets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E2F2B2-3F9E-474E-BBC9-0BB64A67E2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421" y="273936"/>
            <a:ext cx="499232" cy="494338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DD3C1D-92D6-FC4D-9617-200A19DD66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73" y="340895"/>
            <a:ext cx="4858042" cy="4062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Headline text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E74C289-D6B6-564A-8D52-7A6EE55714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751" y="1971392"/>
            <a:ext cx="5259657" cy="5735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Headline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24C7036-E17A-8A4A-BE79-88545B687A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751" y="2972559"/>
            <a:ext cx="5722937" cy="13825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38626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9F040C-7FC3-C345-87E2-F7C7E1D3937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38938" y="0"/>
            <a:ext cx="545306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839DBD-FC59-2D42-AA59-1A41BD7F2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421" y="273936"/>
            <a:ext cx="499232" cy="494338"/>
          </a:xfrm>
          <a:prstGeom prst="rect">
            <a:avLst/>
          </a:prstGeom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BACF4E8-A448-4C41-BE09-B4B0644F02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73" y="340895"/>
            <a:ext cx="4858042" cy="4062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Headline text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A698FCC5-2FB2-DB48-BFF3-3C852910A8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751" y="2764607"/>
            <a:ext cx="5259657" cy="5735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Headline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D8AAA55-5D2B-0D42-821F-2439DF058C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751" y="3765774"/>
            <a:ext cx="5722937" cy="13825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07447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line+bullets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4BD1427-3995-C742-98FC-F1C27F9DCE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38938" y="0"/>
            <a:ext cx="545306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5B77CC3-4F68-9A40-BB44-A9CBB2C04C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1655" y="340895"/>
            <a:ext cx="4858042" cy="4062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Headline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0448A2-5041-2849-8C46-FAB3A2518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500" y="312324"/>
            <a:ext cx="981741" cy="406237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04A4509-E0D0-6948-8958-1F24AF55C2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751" y="1971392"/>
            <a:ext cx="5259657" cy="5735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Headline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3273509-0486-9F4F-BD32-9036434C4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751" y="2972559"/>
            <a:ext cx="5722937" cy="13825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53463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9F040C-7FC3-C345-87E2-F7C7E1D393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38938" y="0"/>
            <a:ext cx="5453062" cy="685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CEF1C-8A54-9A41-9867-E090A64E34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4336694">
            <a:off x="-126468" y="1190386"/>
            <a:ext cx="584200" cy="478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1266AE-423D-8848-80ED-D347FD35EA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0321" y="2035589"/>
            <a:ext cx="389467" cy="503062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7966785-3FF2-C945-B872-8EC3A23204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751" y="3142247"/>
            <a:ext cx="5259657" cy="5735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Headline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807A8A4-572A-0B4A-AEC5-7D71706803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751" y="4143414"/>
            <a:ext cx="5722937" cy="13825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1596668-6843-8A40-9667-B8E86BE8AF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1655" y="340895"/>
            <a:ext cx="4858042" cy="4062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Headline text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6BEAF0-480B-D344-BC76-5DFCD69568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3500" y="312324"/>
            <a:ext cx="981741" cy="4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64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9F040C-7FC3-C345-87E2-F7C7E1D393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38938" y="0"/>
            <a:ext cx="545306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CB3AD3-101E-674C-8A69-C16CC57A9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236142">
            <a:off x="5867685" y="5975262"/>
            <a:ext cx="456628" cy="1247574"/>
          </a:xfrm>
          <a:prstGeom prst="rect">
            <a:avLst/>
          </a:prstGeom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D3795AC-76BC-5948-B922-6279F9E6D4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751" y="1971392"/>
            <a:ext cx="5259657" cy="5735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Headline text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29BD482-0D03-A045-A55D-FA59568C10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751" y="2972559"/>
            <a:ext cx="5722937" cy="13825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151785-949A-464F-8154-E4B355078C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1421" y="273936"/>
            <a:ext cx="499232" cy="49433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B53D828-D62E-D14F-83C1-AD5F87BF36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73" y="340895"/>
            <a:ext cx="4858042" cy="4062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Headline text</a:t>
            </a:r>
          </a:p>
        </p:txBody>
      </p:sp>
    </p:spTree>
    <p:extLst>
      <p:ext uri="{BB962C8B-B14F-4D97-AF65-F5344CB8AC3E}">
        <p14:creationId xmlns:p14="http://schemas.microsoft.com/office/powerpoint/2010/main" val="535216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cons content x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6394BE-40D6-804F-9B01-F6D701175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000" y="0"/>
            <a:ext cx="5461000" cy="3111500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693E6DF-6F66-3840-B7EE-0BCA468001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751" y="1971392"/>
            <a:ext cx="5259657" cy="5735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Headline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367A1E9-CB9E-DC41-9A97-9E583E1B3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751" y="2972559"/>
            <a:ext cx="5722937" cy="13825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3E73D4-AA76-C444-8176-AF7A18E7B7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4660" y="288063"/>
            <a:ext cx="279404" cy="453458"/>
          </a:xfrm>
          <a:prstGeom prst="rect">
            <a:avLst/>
          </a:prstGeom>
        </p:spPr>
      </p:pic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3FAF721-B2FA-0D4A-A99F-DB18AF4C7F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5199" y="340895"/>
            <a:ext cx="4858042" cy="4062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Headline text</a:t>
            </a:r>
          </a:p>
        </p:txBody>
      </p:sp>
    </p:spTree>
    <p:extLst>
      <p:ext uri="{BB962C8B-B14F-4D97-AF65-F5344CB8AC3E}">
        <p14:creationId xmlns:p14="http://schemas.microsoft.com/office/powerpoint/2010/main" val="425671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0D36C-2A44-4D97-8723-976476104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67D2D-81EE-45F1-B055-19654D5C9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5A819-2491-4628-B0EA-6E0EF2168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F031A-7208-4481-8D00-2935A731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640AA-19B4-4AEC-A04E-1900412F1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76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9F040C-7FC3-C345-87E2-F7C7E1D393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38938" y="0"/>
            <a:ext cx="5453062" cy="6858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816D256-B3F2-1448-A56A-4A42CE425C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3064" y="3749049"/>
            <a:ext cx="5722937" cy="13825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A48C48E-6558-9449-A83D-4EBF069572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3063" y="1852516"/>
            <a:ext cx="5722937" cy="13825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F8ED818-9401-A546-87D2-47549DC518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387" y="340895"/>
            <a:ext cx="4858042" cy="4062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GB" dirty="0"/>
              <a:t>Headline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8DBD63-1340-9E4F-923E-7275026D0E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9367" y="228355"/>
            <a:ext cx="430020" cy="50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98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: Logo + 6 countries logo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4EFF0B4-DF75-B748-A318-20AD7FBD1C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-1" r="26141" b="38210"/>
          <a:stretch/>
        </p:blipFill>
        <p:spPr>
          <a:xfrm>
            <a:off x="-266130" y="508906"/>
            <a:ext cx="12492000" cy="640800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0CF665E-F807-7543-BA06-1E6E9B60D3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8469" y="2163337"/>
            <a:ext cx="6805344" cy="19094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i="0">
                <a:latin typeface="Source Sans Pro Black" panose="020B0503030403020204" pitchFamily="34" charset="77"/>
              </a:defRPr>
            </a:lvl1pPr>
            <a:lvl2pPr marL="457200" indent="0">
              <a:buNone/>
              <a:defRPr>
                <a:latin typeface="Abadi MT Condensed Light" panose="020B0306030101010103" pitchFamily="34" charset="77"/>
              </a:defRPr>
            </a:lvl2pPr>
            <a:lvl3pPr marL="914400" indent="0">
              <a:buNone/>
              <a:defRPr>
                <a:latin typeface="Abadi MT Condensed Light" panose="020B0306030101010103" pitchFamily="34" charset="77"/>
              </a:defRPr>
            </a:lvl3pPr>
            <a:lvl4pPr marL="1371600" indent="0">
              <a:buNone/>
              <a:defRPr>
                <a:latin typeface="Abadi MT Condensed Light" panose="020B0306030101010103" pitchFamily="34" charset="77"/>
              </a:defRPr>
            </a:lvl4pPr>
            <a:lvl5pPr marL="1828800" indent="0">
              <a:buNone/>
              <a:defRPr>
                <a:latin typeface="Abadi MT Condensed Light" panose="020B0306030101010103" pitchFamily="34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theme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AB3CACA-ADDE-664F-8E61-EBB9628E94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8469" y="6025227"/>
            <a:ext cx="1114425" cy="342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>
                <a:latin typeface="Source Sans Pro Black" panose="020B0503030403020204" pitchFamily="34" charset="77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9988B0F-D57D-2C4B-815D-025FB0B2C0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8626" y="5383986"/>
            <a:ext cx="3616325" cy="540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latin typeface="Source Sans Pro Black" panose="020B0503030403020204" pitchFamily="34" charset="77"/>
              </a:defRPr>
            </a:lvl1pPr>
          </a:lstStyle>
          <a:p>
            <a:pPr lvl="0"/>
            <a:r>
              <a:rPr lang="en-US" dirty="0"/>
              <a:t>Presenters Name Surname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D67327-59F2-D449-9A47-620D9C7017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8469" y="623207"/>
            <a:ext cx="1956175" cy="71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6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50C5-9BEF-4D47-A55C-4C7086F6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AB55B-FC45-4AB7-8549-535319019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19DCA-3983-437B-A285-0321312BC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ACBE8-4672-42AB-BEB8-6249CC09E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1798D-CA76-4CF9-9ADD-E63CCB399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4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75E80-F2DC-47BA-9804-63FDBC1AB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7F30A-8F90-418D-A5BB-F1EE835F32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F95A7-E36C-4A52-A7C8-0D011711F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6C15B-6337-4150-95D5-DE6D51E3E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40C8F-FEF5-49D1-B310-B3584D26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CBAC1-7C1B-47C0-9B5F-458FF5CF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36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74E8B-467E-4E81-A15A-38E1DDCE6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0CFCB-997C-4C0B-8782-928FBC66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0CCA9-0350-4741-9FB2-F2645EE9F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1CED6B-5693-492D-8DB0-A5FD7F68E1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CDD176-D70A-4699-9F21-40916E03A3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86ECF2-02D3-4C6E-B58E-8C8FFBD79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3583AE-419F-4F04-9DF4-B9D61BE27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B895B8-8514-4345-9323-0DD0985CE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3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187D5-3B69-48F1-8D53-EC03F3F96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786B0D-C38B-4CDD-9327-02708445D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3D4392-046B-462C-A2F1-644F40EF0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5D099-6A74-4EF2-97B6-5FF0A107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70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FE0C02-1928-4C18-96CC-094BF4019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D0140-D51C-4645-B1E1-AB318F75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F1D6A-9147-4E50-AE93-121E27EC9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1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1F0C1-0BB8-466F-897C-87B5905A9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72DCB-9722-4697-B56A-DC8A1841F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1BB60-F788-411F-AC8A-457DE5FBF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DDA0B-3B2D-4800-9E17-D4ED6E98B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E7A62-B45A-4DAF-866B-F7A919C5E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8520A-A106-4ECE-98E5-56DDCB75D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74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45BAE-0B80-4128-ACDA-DF4ECB72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8F184-E8F7-44ED-8463-4CC7F0B147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85D99-A59B-40DF-8806-0E7A26B62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482CA-73A7-4AAF-83A7-02D4442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42D50-6F68-4A22-975B-C3498A269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F63D8-355F-44A0-A78D-B9D2F59D9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5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F38B62-7BEA-4DEF-A831-7FE98A45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44FA0-5629-48CC-B947-ACBDB43F6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8CCF0-872F-44F8-A307-E7D642302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2BED3-BBA8-4A1D-9EAF-C77C0BACC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Great Taste - Zero Waste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9E698-E825-47E4-A09F-D49F6261C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D714A-D38E-4BD3-9881-ABA0352C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4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ncerelyfood.eu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D8053C-AF28-403A-90F2-67A100EDE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0BCDCE7-03A4-438B-9B4A-0F5E37C4C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2677" y="456020"/>
            <a:ext cx="6737282" cy="6032228"/>
          </a:xfrm>
          <a:custGeom>
            <a:avLst/>
            <a:gdLst>
              <a:gd name="connsiteX0" fmla="*/ 3069307 w 6737282"/>
              <a:gd name="connsiteY0" fmla="*/ 4550727 h 6032228"/>
              <a:gd name="connsiteX1" fmla="*/ 3741218 w 6737282"/>
              <a:gd name="connsiteY1" fmla="*/ 4550727 h 6032228"/>
              <a:gd name="connsiteX2" fmla="*/ 3772850 w 6737282"/>
              <a:gd name="connsiteY2" fmla="*/ 4554928 h 6032228"/>
              <a:gd name="connsiteX3" fmla="*/ 3794605 w 6737282"/>
              <a:gd name="connsiteY3" fmla="*/ 4564050 h 6032228"/>
              <a:gd name="connsiteX4" fmla="*/ 3781310 w 6737282"/>
              <a:gd name="connsiteY4" fmla="*/ 4587045 h 6032228"/>
              <a:gd name="connsiteX5" fmla="*/ 3310252 w 6737282"/>
              <a:gd name="connsiteY5" fmla="*/ 5401750 h 6032228"/>
              <a:gd name="connsiteX6" fmla="*/ 3029607 w 6737282"/>
              <a:gd name="connsiteY6" fmla="*/ 5564857 h 6032228"/>
              <a:gd name="connsiteX7" fmla="*/ 2804017 w 6737282"/>
              <a:gd name="connsiteY7" fmla="*/ 5564857 h 6032228"/>
              <a:gd name="connsiteX8" fmla="*/ 2777701 w 6737282"/>
              <a:gd name="connsiteY8" fmla="*/ 5564857 h 6032228"/>
              <a:gd name="connsiteX9" fmla="*/ 2752589 w 6737282"/>
              <a:gd name="connsiteY9" fmla="*/ 5521614 h 6032228"/>
              <a:gd name="connsiteX10" fmla="*/ 2629590 w 6737282"/>
              <a:gd name="connsiteY10" fmla="*/ 5309799 h 6032228"/>
              <a:gd name="connsiteX11" fmla="*/ 2629590 w 6737282"/>
              <a:gd name="connsiteY11" fmla="*/ 5191240 h 6032228"/>
              <a:gd name="connsiteX12" fmla="*/ 2966272 w 6737282"/>
              <a:gd name="connsiteY12" fmla="*/ 4611452 h 6032228"/>
              <a:gd name="connsiteX13" fmla="*/ 3069307 w 6737282"/>
              <a:gd name="connsiteY13" fmla="*/ 4550727 h 6032228"/>
              <a:gd name="connsiteX14" fmla="*/ 1224899 w 6737282"/>
              <a:gd name="connsiteY14" fmla="*/ 1805663 h 6032228"/>
              <a:gd name="connsiteX15" fmla="*/ 3029607 w 6737282"/>
              <a:gd name="connsiteY15" fmla="*/ 1805663 h 6032228"/>
              <a:gd name="connsiteX16" fmla="*/ 3310252 w 6737282"/>
              <a:gd name="connsiteY16" fmla="*/ 1968768 h 6032228"/>
              <a:gd name="connsiteX17" fmla="*/ 4210657 w 6737282"/>
              <a:gd name="connsiteY17" fmla="*/ 3526038 h 6032228"/>
              <a:gd name="connsiteX18" fmla="*/ 4210657 w 6737282"/>
              <a:gd name="connsiteY18" fmla="*/ 3844482 h 6032228"/>
              <a:gd name="connsiteX19" fmla="*/ 3876331 w 6737282"/>
              <a:gd name="connsiteY19" fmla="*/ 4422707 h 6032228"/>
              <a:gd name="connsiteX20" fmla="*/ 3848154 w 6737282"/>
              <a:gd name="connsiteY20" fmla="*/ 4471437 h 6032228"/>
              <a:gd name="connsiteX21" fmla="*/ 3849146 w 6737282"/>
              <a:gd name="connsiteY21" fmla="*/ 4471853 h 6032228"/>
              <a:gd name="connsiteX22" fmla="*/ 3898870 w 6737282"/>
              <a:gd name="connsiteY22" fmla="*/ 4522003 h 6032228"/>
              <a:gd name="connsiteX23" fmla="*/ 4277006 w 6737282"/>
              <a:gd name="connsiteY23" fmla="*/ 5175999 h 6032228"/>
              <a:gd name="connsiteX24" fmla="*/ 4277006 w 6737282"/>
              <a:gd name="connsiteY24" fmla="*/ 5309735 h 6032228"/>
              <a:gd name="connsiteX25" fmla="*/ 3898870 w 6737282"/>
              <a:gd name="connsiteY25" fmla="*/ 5963729 h 6032228"/>
              <a:gd name="connsiteX26" fmla="*/ 3781007 w 6737282"/>
              <a:gd name="connsiteY26" fmla="*/ 6032228 h 6032228"/>
              <a:gd name="connsiteX27" fmla="*/ 3023096 w 6737282"/>
              <a:gd name="connsiteY27" fmla="*/ 6032228 h 6032228"/>
              <a:gd name="connsiteX28" fmla="*/ 2906872 w 6737282"/>
              <a:gd name="connsiteY28" fmla="*/ 5963729 h 6032228"/>
              <a:gd name="connsiteX29" fmla="*/ 2703170 w 6737282"/>
              <a:gd name="connsiteY29" fmla="*/ 5612942 h 6032228"/>
              <a:gd name="connsiteX30" fmla="*/ 2680159 w 6737282"/>
              <a:gd name="connsiteY30" fmla="*/ 5573313 h 6032228"/>
              <a:gd name="connsiteX31" fmla="*/ 2698265 w 6737282"/>
              <a:gd name="connsiteY31" fmla="*/ 5573313 h 6032228"/>
              <a:gd name="connsiteX32" fmla="*/ 2783846 w 6737282"/>
              <a:gd name="connsiteY32" fmla="*/ 5573313 h 6032228"/>
              <a:gd name="connsiteX33" fmla="*/ 2821023 w 6737282"/>
              <a:gd name="connsiteY33" fmla="*/ 5637336 h 6032228"/>
              <a:gd name="connsiteX34" fmla="*/ 2963060 w 6737282"/>
              <a:gd name="connsiteY34" fmla="*/ 5881934 h 6032228"/>
              <a:gd name="connsiteX35" fmla="*/ 3066097 w 6737282"/>
              <a:gd name="connsiteY35" fmla="*/ 5942660 h 6032228"/>
              <a:gd name="connsiteX36" fmla="*/ 3738008 w 6737282"/>
              <a:gd name="connsiteY36" fmla="*/ 5942660 h 6032228"/>
              <a:gd name="connsiteX37" fmla="*/ 3842494 w 6737282"/>
              <a:gd name="connsiteY37" fmla="*/ 5881934 h 6032228"/>
              <a:gd name="connsiteX38" fmla="*/ 4177724 w 6737282"/>
              <a:gd name="connsiteY38" fmla="*/ 5302148 h 6032228"/>
              <a:gd name="connsiteX39" fmla="*/ 4177724 w 6737282"/>
              <a:gd name="connsiteY39" fmla="*/ 5183586 h 6032228"/>
              <a:gd name="connsiteX40" fmla="*/ 3842494 w 6737282"/>
              <a:gd name="connsiteY40" fmla="*/ 4603800 h 6032228"/>
              <a:gd name="connsiteX41" fmla="*/ 3798414 w 6737282"/>
              <a:gd name="connsiteY41" fmla="*/ 4559340 h 6032228"/>
              <a:gd name="connsiteX42" fmla="*/ 3793313 w 6737282"/>
              <a:gd name="connsiteY42" fmla="*/ 4557203 h 6032228"/>
              <a:gd name="connsiteX43" fmla="*/ 3820657 w 6737282"/>
              <a:gd name="connsiteY43" fmla="*/ 4509913 h 6032228"/>
              <a:gd name="connsiteX44" fmla="*/ 3840991 w 6737282"/>
              <a:gd name="connsiteY44" fmla="*/ 4474742 h 6032228"/>
              <a:gd name="connsiteX45" fmla="*/ 3819900 w 6737282"/>
              <a:gd name="connsiteY45" fmla="*/ 4465898 h 6032228"/>
              <a:gd name="connsiteX46" fmla="*/ 3784219 w 6737282"/>
              <a:gd name="connsiteY46" fmla="*/ 4461158 h 6032228"/>
              <a:gd name="connsiteX47" fmla="*/ 3026307 w 6737282"/>
              <a:gd name="connsiteY47" fmla="*/ 4461158 h 6032228"/>
              <a:gd name="connsiteX48" fmla="*/ 2910084 w 6737282"/>
              <a:gd name="connsiteY48" fmla="*/ 4529655 h 6032228"/>
              <a:gd name="connsiteX49" fmla="*/ 2530310 w 6737282"/>
              <a:gd name="connsiteY49" fmla="*/ 5183651 h 6032228"/>
              <a:gd name="connsiteX50" fmla="*/ 2530310 w 6737282"/>
              <a:gd name="connsiteY50" fmla="*/ 5317387 h 6032228"/>
              <a:gd name="connsiteX51" fmla="*/ 2655664 w 6737282"/>
              <a:gd name="connsiteY51" fmla="*/ 5533256 h 6032228"/>
              <a:gd name="connsiteX52" fmla="*/ 2674015 w 6737282"/>
              <a:gd name="connsiteY52" fmla="*/ 5564857 h 6032228"/>
              <a:gd name="connsiteX53" fmla="*/ 2589005 w 6737282"/>
              <a:gd name="connsiteY53" fmla="*/ 5564857 h 6032228"/>
              <a:gd name="connsiteX54" fmla="*/ 1224899 w 6737282"/>
              <a:gd name="connsiteY54" fmla="*/ 5564857 h 6032228"/>
              <a:gd name="connsiteX55" fmla="*/ 948151 w 6737282"/>
              <a:gd name="connsiteY55" fmla="*/ 5401750 h 6032228"/>
              <a:gd name="connsiteX56" fmla="*/ 43851 w 6737282"/>
              <a:gd name="connsiteY56" fmla="*/ 3844482 h 6032228"/>
              <a:gd name="connsiteX57" fmla="*/ 43851 w 6737282"/>
              <a:gd name="connsiteY57" fmla="*/ 3526038 h 6032228"/>
              <a:gd name="connsiteX58" fmla="*/ 948151 w 6737282"/>
              <a:gd name="connsiteY58" fmla="*/ 1968768 h 6032228"/>
              <a:gd name="connsiteX59" fmla="*/ 1224899 w 6737282"/>
              <a:gd name="connsiteY59" fmla="*/ 1805663 h 6032228"/>
              <a:gd name="connsiteX60" fmla="*/ 4371720 w 6737282"/>
              <a:gd name="connsiteY60" fmla="*/ 257854 h 6032228"/>
              <a:gd name="connsiteX61" fmla="*/ 5796146 w 6737282"/>
              <a:gd name="connsiteY61" fmla="*/ 257854 h 6032228"/>
              <a:gd name="connsiteX62" fmla="*/ 5999634 w 6737282"/>
              <a:gd name="connsiteY62" fmla="*/ 374270 h 6032228"/>
              <a:gd name="connsiteX63" fmla="*/ 6711846 w 6737282"/>
              <a:gd name="connsiteY63" fmla="*/ 1628971 h 6032228"/>
              <a:gd name="connsiteX64" fmla="*/ 6711846 w 6737282"/>
              <a:gd name="connsiteY64" fmla="*/ 1870427 h 6032228"/>
              <a:gd name="connsiteX65" fmla="*/ 5999634 w 6737282"/>
              <a:gd name="connsiteY65" fmla="*/ 3125126 h 6032228"/>
              <a:gd name="connsiteX66" fmla="*/ 5796146 w 6737282"/>
              <a:gd name="connsiteY66" fmla="*/ 3241542 h 6032228"/>
              <a:gd name="connsiteX67" fmla="*/ 4371720 w 6737282"/>
              <a:gd name="connsiteY67" fmla="*/ 3241542 h 6032228"/>
              <a:gd name="connsiteX68" fmla="*/ 4168233 w 6737282"/>
              <a:gd name="connsiteY68" fmla="*/ 3125126 h 6032228"/>
              <a:gd name="connsiteX69" fmla="*/ 3456020 w 6737282"/>
              <a:gd name="connsiteY69" fmla="*/ 1870427 h 6032228"/>
              <a:gd name="connsiteX70" fmla="*/ 3456020 w 6737282"/>
              <a:gd name="connsiteY70" fmla="*/ 1628971 h 6032228"/>
              <a:gd name="connsiteX71" fmla="*/ 4168233 w 6737282"/>
              <a:gd name="connsiteY71" fmla="*/ 374270 h 6032228"/>
              <a:gd name="connsiteX72" fmla="*/ 4371720 w 6737282"/>
              <a:gd name="connsiteY72" fmla="*/ 257854 h 6032228"/>
              <a:gd name="connsiteX73" fmla="*/ 2350132 w 6737282"/>
              <a:gd name="connsiteY73" fmla="*/ 0 h 6032228"/>
              <a:gd name="connsiteX74" fmla="*/ 3150522 w 6737282"/>
              <a:gd name="connsiteY74" fmla="*/ 0 h 6032228"/>
              <a:gd name="connsiteX75" fmla="*/ 3264863 w 6737282"/>
              <a:gd name="connsiteY75" fmla="*/ 65415 h 6032228"/>
              <a:gd name="connsiteX76" fmla="*/ 3665057 w 6737282"/>
              <a:gd name="connsiteY76" fmla="*/ 770436 h 6032228"/>
              <a:gd name="connsiteX77" fmla="*/ 3665057 w 6737282"/>
              <a:gd name="connsiteY77" fmla="*/ 906111 h 6032228"/>
              <a:gd name="connsiteX78" fmla="*/ 3264863 w 6737282"/>
              <a:gd name="connsiteY78" fmla="*/ 1611131 h 6032228"/>
              <a:gd name="connsiteX79" fmla="*/ 3150522 w 6737282"/>
              <a:gd name="connsiteY79" fmla="*/ 1676547 h 6032228"/>
              <a:gd name="connsiteX80" fmla="*/ 2350132 w 6737282"/>
              <a:gd name="connsiteY80" fmla="*/ 1676547 h 6032228"/>
              <a:gd name="connsiteX81" fmla="*/ 2235791 w 6737282"/>
              <a:gd name="connsiteY81" fmla="*/ 1611131 h 6032228"/>
              <a:gd name="connsiteX82" fmla="*/ 1835596 w 6737282"/>
              <a:gd name="connsiteY82" fmla="*/ 906111 h 6032228"/>
              <a:gd name="connsiteX83" fmla="*/ 1835596 w 6737282"/>
              <a:gd name="connsiteY83" fmla="*/ 770436 h 6032228"/>
              <a:gd name="connsiteX84" fmla="*/ 2235791 w 6737282"/>
              <a:gd name="connsiteY84" fmla="*/ 65415 h 6032228"/>
              <a:gd name="connsiteX85" fmla="*/ 2350132 w 6737282"/>
              <a:gd name="connsiteY85" fmla="*/ 0 h 603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737282" h="6032228">
                <a:moveTo>
                  <a:pt x="3069307" y="4550727"/>
                </a:moveTo>
                <a:cubicBezTo>
                  <a:pt x="3069307" y="4550727"/>
                  <a:pt x="3069307" y="4550727"/>
                  <a:pt x="3741218" y="4550727"/>
                </a:cubicBezTo>
                <a:cubicBezTo>
                  <a:pt x="3752102" y="4550727"/>
                  <a:pt x="3762715" y="4552172"/>
                  <a:pt x="3772850" y="4554928"/>
                </a:cubicBezTo>
                <a:lnTo>
                  <a:pt x="3794605" y="4564050"/>
                </a:lnTo>
                <a:lnTo>
                  <a:pt x="3781310" y="4587045"/>
                </a:lnTo>
                <a:cubicBezTo>
                  <a:pt x="3661093" y="4794962"/>
                  <a:pt x="3507216" y="5061097"/>
                  <a:pt x="3310252" y="5401750"/>
                </a:cubicBezTo>
                <a:cubicBezTo>
                  <a:pt x="3251786" y="5502720"/>
                  <a:pt x="3146542" y="5564857"/>
                  <a:pt x="3029607" y="5564857"/>
                </a:cubicBezTo>
                <a:cubicBezTo>
                  <a:pt x="3029607" y="5564857"/>
                  <a:pt x="3029607" y="5564857"/>
                  <a:pt x="2804017" y="5564857"/>
                </a:cubicBezTo>
                <a:lnTo>
                  <a:pt x="2777701" y="5564857"/>
                </a:lnTo>
                <a:lnTo>
                  <a:pt x="2752589" y="5521614"/>
                </a:lnTo>
                <a:cubicBezTo>
                  <a:pt x="2717623" y="5461398"/>
                  <a:pt x="2676936" y="5391332"/>
                  <a:pt x="2629590" y="5309799"/>
                </a:cubicBezTo>
                <a:cubicBezTo>
                  <a:pt x="2607824" y="5273652"/>
                  <a:pt x="2607824" y="5227386"/>
                  <a:pt x="2629590" y="5191240"/>
                </a:cubicBezTo>
                <a:cubicBezTo>
                  <a:pt x="2629590" y="5191240"/>
                  <a:pt x="2629590" y="5191240"/>
                  <a:pt x="2966272" y="4611452"/>
                </a:cubicBezTo>
                <a:cubicBezTo>
                  <a:pt x="2986590" y="4573861"/>
                  <a:pt x="3027221" y="4550727"/>
                  <a:pt x="3069307" y="4550727"/>
                </a:cubicBezTo>
                <a:close/>
                <a:moveTo>
                  <a:pt x="1224899" y="1805663"/>
                </a:moveTo>
                <a:cubicBezTo>
                  <a:pt x="1224899" y="1805663"/>
                  <a:pt x="1224899" y="1805663"/>
                  <a:pt x="3029607" y="1805663"/>
                </a:cubicBezTo>
                <a:cubicBezTo>
                  <a:pt x="3146542" y="1805663"/>
                  <a:pt x="3251786" y="1867798"/>
                  <a:pt x="3310252" y="1968768"/>
                </a:cubicBezTo>
                <a:cubicBezTo>
                  <a:pt x="3310252" y="1968768"/>
                  <a:pt x="3310252" y="1968768"/>
                  <a:pt x="4210657" y="3526038"/>
                </a:cubicBezTo>
                <a:cubicBezTo>
                  <a:pt x="4269126" y="3623125"/>
                  <a:pt x="4269126" y="3747395"/>
                  <a:pt x="4210657" y="3844482"/>
                </a:cubicBezTo>
                <a:cubicBezTo>
                  <a:pt x="4210657" y="3844482"/>
                  <a:pt x="4210657" y="3844482"/>
                  <a:pt x="3876331" y="4422707"/>
                </a:cubicBezTo>
                <a:lnTo>
                  <a:pt x="3848154" y="4471437"/>
                </a:lnTo>
                <a:lnTo>
                  <a:pt x="3849146" y="4471853"/>
                </a:lnTo>
                <a:cubicBezTo>
                  <a:pt x="3869404" y="4483677"/>
                  <a:pt x="3886591" y="4500801"/>
                  <a:pt x="3898870" y="4522003"/>
                </a:cubicBezTo>
                <a:cubicBezTo>
                  <a:pt x="3898870" y="4522003"/>
                  <a:pt x="3898870" y="4522003"/>
                  <a:pt x="4277006" y="5175999"/>
                </a:cubicBezTo>
                <a:cubicBezTo>
                  <a:pt x="4301561" y="5216772"/>
                  <a:pt x="4301561" y="5268961"/>
                  <a:pt x="4277006" y="5309735"/>
                </a:cubicBezTo>
                <a:cubicBezTo>
                  <a:pt x="4277006" y="5309735"/>
                  <a:pt x="4277006" y="5309735"/>
                  <a:pt x="3898870" y="5963729"/>
                </a:cubicBezTo>
                <a:cubicBezTo>
                  <a:pt x="3874314" y="6006133"/>
                  <a:pt x="3830116" y="6032228"/>
                  <a:pt x="3781007" y="6032228"/>
                </a:cubicBezTo>
                <a:cubicBezTo>
                  <a:pt x="3781007" y="6032228"/>
                  <a:pt x="3781007" y="6032228"/>
                  <a:pt x="3023096" y="6032228"/>
                </a:cubicBezTo>
                <a:cubicBezTo>
                  <a:pt x="2975623" y="6032228"/>
                  <a:pt x="2929790" y="6006133"/>
                  <a:pt x="2906872" y="5963729"/>
                </a:cubicBezTo>
                <a:cubicBezTo>
                  <a:pt x="2906872" y="5963729"/>
                  <a:pt x="2906872" y="5963729"/>
                  <a:pt x="2703170" y="5612942"/>
                </a:cubicBezTo>
                <a:lnTo>
                  <a:pt x="2680159" y="5573313"/>
                </a:lnTo>
                <a:lnTo>
                  <a:pt x="2698265" y="5573313"/>
                </a:lnTo>
                <a:lnTo>
                  <a:pt x="2783846" y="5573313"/>
                </a:lnTo>
                <a:lnTo>
                  <a:pt x="2821023" y="5637336"/>
                </a:lnTo>
                <a:cubicBezTo>
                  <a:pt x="2963060" y="5881934"/>
                  <a:pt x="2963060" y="5881934"/>
                  <a:pt x="2963060" y="5881934"/>
                </a:cubicBezTo>
                <a:cubicBezTo>
                  <a:pt x="2983378" y="5919525"/>
                  <a:pt x="3024012" y="5942660"/>
                  <a:pt x="3066097" y="5942660"/>
                </a:cubicBezTo>
                <a:cubicBezTo>
                  <a:pt x="3738008" y="5942660"/>
                  <a:pt x="3738008" y="5942660"/>
                  <a:pt x="3738008" y="5942660"/>
                </a:cubicBezTo>
                <a:cubicBezTo>
                  <a:pt x="3781543" y="5942660"/>
                  <a:pt x="3820726" y="5919525"/>
                  <a:pt x="3842494" y="5881934"/>
                </a:cubicBezTo>
                <a:cubicBezTo>
                  <a:pt x="4177724" y="5302148"/>
                  <a:pt x="4177724" y="5302148"/>
                  <a:pt x="4177724" y="5302148"/>
                </a:cubicBezTo>
                <a:cubicBezTo>
                  <a:pt x="4199492" y="5266000"/>
                  <a:pt x="4199492" y="5219733"/>
                  <a:pt x="4177724" y="5183586"/>
                </a:cubicBezTo>
                <a:cubicBezTo>
                  <a:pt x="3842494" y="4603800"/>
                  <a:pt x="3842494" y="4603800"/>
                  <a:pt x="3842494" y="4603800"/>
                </a:cubicBezTo>
                <a:cubicBezTo>
                  <a:pt x="3831610" y="4585003"/>
                  <a:pt x="3816372" y="4569821"/>
                  <a:pt x="3798414" y="4559340"/>
                </a:cubicBezTo>
                <a:lnTo>
                  <a:pt x="3793313" y="4557203"/>
                </a:lnTo>
                <a:lnTo>
                  <a:pt x="3820657" y="4509913"/>
                </a:lnTo>
                <a:lnTo>
                  <a:pt x="3840991" y="4474742"/>
                </a:lnTo>
                <a:lnTo>
                  <a:pt x="3819900" y="4465898"/>
                </a:lnTo>
                <a:cubicBezTo>
                  <a:pt x="3808466" y="4462788"/>
                  <a:pt x="3796496" y="4461158"/>
                  <a:pt x="3784219" y="4461158"/>
                </a:cubicBezTo>
                <a:cubicBezTo>
                  <a:pt x="3026307" y="4461158"/>
                  <a:pt x="3026307" y="4461158"/>
                  <a:pt x="3026307" y="4461158"/>
                </a:cubicBezTo>
                <a:cubicBezTo>
                  <a:pt x="2978836" y="4461158"/>
                  <a:pt x="2933001" y="4487252"/>
                  <a:pt x="2910084" y="4529655"/>
                </a:cubicBezTo>
                <a:cubicBezTo>
                  <a:pt x="2530310" y="5183651"/>
                  <a:pt x="2530310" y="5183651"/>
                  <a:pt x="2530310" y="5183651"/>
                </a:cubicBezTo>
                <a:cubicBezTo>
                  <a:pt x="2505754" y="5224424"/>
                  <a:pt x="2505754" y="5276613"/>
                  <a:pt x="2530310" y="5317387"/>
                </a:cubicBezTo>
                <a:cubicBezTo>
                  <a:pt x="2577781" y="5399135"/>
                  <a:pt x="2619318" y="5470667"/>
                  <a:pt x="2655664" y="5533256"/>
                </a:cubicBezTo>
                <a:lnTo>
                  <a:pt x="2674015" y="5564857"/>
                </a:lnTo>
                <a:lnTo>
                  <a:pt x="2589005" y="5564857"/>
                </a:lnTo>
                <a:cubicBezTo>
                  <a:pt x="2324644" y="5564857"/>
                  <a:pt x="1901666" y="5564857"/>
                  <a:pt x="1224899" y="5564857"/>
                </a:cubicBezTo>
                <a:cubicBezTo>
                  <a:pt x="1111863" y="5564857"/>
                  <a:pt x="1002722" y="5502720"/>
                  <a:pt x="948151" y="5401750"/>
                </a:cubicBezTo>
                <a:cubicBezTo>
                  <a:pt x="948151" y="5401750"/>
                  <a:pt x="948151" y="5401750"/>
                  <a:pt x="43851" y="3844482"/>
                </a:cubicBezTo>
                <a:cubicBezTo>
                  <a:pt x="-14618" y="3747395"/>
                  <a:pt x="-14618" y="3623125"/>
                  <a:pt x="43851" y="3526038"/>
                </a:cubicBezTo>
                <a:cubicBezTo>
                  <a:pt x="43851" y="3526038"/>
                  <a:pt x="43851" y="3526038"/>
                  <a:pt x="948151" y="1968768"/>
                </a:cubicBezTo>
                <a:cubicBezTo>
                  <a:pt x="1002722" y="1867798"/>
                  <a:pt x="1111863" y="1805663"/>
                  <a:pt x="1224899" y="1805663"/>
                </a:cubicBezTo>
                <a:close/>
                <a:moveTo>
                  <a:pt x="4371720" y="257854"/>
                </a:moveTo>
                <a:cubicBezTo>
                  <a:pt x="5796146" y="257854"/>
                  <a:pt x="5796146" y="257854"/>
                  <a:pt x="5796146" y="257854"/>
                </a:cubicBezTo>
                <a:cubicBezTo>
                  <a:pt x="5868214" y="257854"/>
                  <a:pt x="5961481" y="309594"/>
                  <a:pt x="5999634" y="374270"/>
                </a:cubicBezTo>
                <a:cubicBezTo>
                  <a:pt x="6711846" y="1628971"/>
                  <a:pt x="6711846" y="1628971"/>
                  <a:pt x="6711846" y="1628971"/>
                </a:cubicBezTo>
                <a:cubicBezTo>
                  <a:pt x="6745761" y="1697958"/>
                  <a:pt x="6745761" y="1801438"/>
                  <a:pt x="6711846" y="1870427"/>
                </a:cubicBezTo>
                <a:cubicBezTo>
                  <a:pt x="5999634" y="3125126"/>
                  <a:pt x="5999634" y="3125126"/>
                  <a:pt x="5999634" y="3125126"/>
                </a:cubicBezTo>
                <a:cubicBezTo>
                  <a:pt x="5961481" y="3189803"/>
                  <a:pt x="5868214" y="3241542"/>
                  <a:pt x="5796146" y="3241542"/>
                </a:cubicBezTo>
                <a:lnTo>
                  <a:pt x="4371720" y="3241542"/>
                </a:lnTo>
                <a:cubicBezTo>
                  <a:pt x="4295413" y="3241542"/>
                  <a:pt x="4202148" y="3189803"/>
                  <a:pt x="4168233" y="3125126"/>
                </a:cubicBezTo>
                <a:cubicBezTo>
                  <a:pt x="3456020" y="1870427"/>
                  <a:pt x="3456020" y="1870427"/>
                  <a:pt x="3456020" y="1870427"/>
                </a:cubicBezTo>
                <a:cubicBezTo>
                  <a:pt x="3417865" y="1801438"/>
                  <a:pt x="3417865" y="1697958"/>
                  <a:pt x="3456020" y="1628971"/>
                </a:cubicBezTo>
                <a:cubicBezTo>
                  <a:pt x="4168233" y="374270"/>
                  <a:pt x="4168233" y="374270"/>
                  <a:pt x="4168233" y="374270"/>
                </a:cubicBezTo>
                <a:cubicBezTo>
                  <a:pt x="4202148" y="309594"/>
                  <a:pt x="4295413" y="257854"/>
                  <a:pt x="4371720" y="257854"/>
                </a:cubicBezTo>
                <a:close/>
                <a:moveTo>
                  <a:pt x="2350132" y="0"/>
                </a:moveTo>
                <a:cubicBezTo>
                  <a:pt x="3150522" y="0"/>
                  <a:pt x="3150522" y="0"/>
                  <a:pt x="3150522" y="0"/>
                </a:cubicBezTo>
                <a:cubicBezTo>
                  <a:pt x="3191018" y="0"/>
                  <a:pt x="3243425" y="29073"/>
                  <a:pt x="3264863" y="65415"/>
                </a:cubicBezTo>
                <a:cubicBezTo>
                  <a:pt x="3665057" y="770436"/>
                  <a:pt x="3665057" y="770436"/>
                  <a:pt x="3665057" y="770436"/>
                </a:cubicBezTo>
                <a:cubicBezTo>
                  <a:pt x="3684115" y="809200"/>
                  <a:pt x="3684115" y="867346"/>
                  <a:pt x="3665057" y="906111"/>
                </a:cubicBezTo>
                <a:cubicBezTo>
                  <a:pt x="3264863" y="1611131"/>
                  <a:pt x="3264863" y="1611131"/>
                  <a:pt x="3264863" y="1611131"/>
                </a:cubicBezTo>
                <a:cubicBezTo>
                  <a:pt x="3243425" y="1647474"/>
                  <a:pt x="3191018" y="1676547"/>
                  <a:pt x="3150522" y="1676547"/>
                </a:cubicBezTo>
                <a:lnTo>
                  <a:pt x="2350132" y="1676547"/>
                </a:lnTo>
                <a:cubicBezTo>
                  <a:pt x="2307254" y="1676547"/>
                  <a:pt x="2254848" y="1647474"/>
                  <a:pt x="2235791" y="1611131"/>
                </a:cubicBezTo>
                <a:cubicBezTo>
                  <a:pt x="1835596" y="906111"/>
                  <a:pt x="1835596" y="906111"/>
                  <a:pt x="1835596" y="906111"/>
                </a:cubicBezTo>
                <a:cubicBezTo>
                  <a:pt x="1814157" y="867346"/>
                  <a:pt x="1814157" y="809200"/>
                  <a:pt x="1835596" y="770436"/>
                </a:cubicBezTo>
                <a:cubicBezTo>
                  <a:pt x="2235791" y="65415"/>
                  <a:pt x="2235791" y="65415"/>
                  <a:pt x="2235791" y="65415"/>
                </a:cubicBezTo>
                <a:cubicBezTo>
                  <a:pt x="2254848" y="29073"/>
                  <a:pt x="2307254" y="0"/>
                  <a:pt x="2350132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58CA2-852D-4C65-8FC6-E15DBDCC6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7982" y="4241633"/>
            <a:ext cx="6737283" cy="1748006"/>
          </a:xfrm>
        </p:spPr>
        <p:txBody>
          <a:bodyPr anchor="t">
            <a:normAutofit/>
          </a:bodyPr>
          <a:lstStyle/>
          <a:p>
            <a:pPr algn="r"/>
            <a:r>
              <a:rPr lang="en-US" sz="4000" b="1" dirty="0"/>
              <a:t>Inconvenient side of the food waste: Latvian NGO Green Liberty experience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894485-F0E1-46E0-9C6B-46EA20CF3C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6365" y="917226"/>
            <a:ext cx="4178808" cy="2948389"/>
          </a:xfrm>
        </p:spPr>
        <p:txBody>
          <a:bodyPr anchor="b">
            <a:normAutofit/>
          </a:bodyPr>
          <a:lstStyle/>
          <a:p>
            <a:pPr algn="r"/>
            <a:r>
              <a:rPr lang="en-US" b="1" dirty="0"/>
              <a:t>Inga Belousa, </a:t>
            </a:r>
            <a:r>
              <a:rPr lang="en-US" dirty="0"/>
              <a:t>PhD</a:t>
            </a:r>
            <a:endParaRPr lang="en-US"/>
          </a:p>
          <a:p>
            <a:pPr algn="r"/>
            <a:r>
              <a:rPr lang="en-US" dirty="0"/>
              <a:t>Green Liberty</a:t>
            </a:r>
            <a:endParaRPr lang="en-US"/>
          </a:p>
          <a:p>
            <a:pPr algn="r"/>
            <a:r>
              <a:rPr lang="en-US" dirty="0"/>
              <a:t>Project «Sincerely, Food»</a:t>
            </a:r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B4FC95-6AB8-4227-B50B-4D65751E1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205" y="1706041"/>
            <a:ext cx="2964704" cy="985762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AC3E920-27AF-4766-A582-A32F1A9BF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98" y="2691803"/>
            <a:ext cx="2213280" cy="292181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6D53A-A00C-40BB-B1A5-0F6CC684B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101B2-469F-41CF-AC40-D817D423A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A2383B7-F39F-4FF9-A353-77AE027D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39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46AAEA-3B47-4433-AC97-99A896BF21FA}"/>
              </a:ext>
            </a:extLst>
          </p:cNvPr>
          <p:cNvSpPr txBox="1"/>
          <p:nvPr/>
        </p:nvSpPr>
        <p:spPr>
          <a:xfrm>
            <a:off x="586596" y="551289"/>
            <a:ext cx="5848709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</a:rPr>
              <a:t>4.4 million km</a:t>
            </a:r>
            <a:r>
              <a:rPr lang="en-US" sz="3200" b="1" i="0" baseline="30000" dirty="0">
                <a:solidFill>
                  <a:srgbClr val="000000"/>
                </a:solidFill>
                <a:effectLst/>
              </a:rPr>
              <a:t>2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 of agricultural land and 760km</a:t>
            </a:r>
            <a:r>
              <a:rPr lang="en-US" sz="3200" b="1" i="0" baseline="30000" dirty="0">
                <a:solidFill>
                  <a:srgbClr val="000000"/>
                </a:solidFill>
                <a:effectLst/>
              </a:rPr>
              <a:t>3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 of water are used to produce the 1.2 billion tonnes of food that are lost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before, during and after harvest. </a:t>
            </a:r>
            <a:endParaRPr lang="lv-LV" sz="3200" b="0" i="0" dirty="0">
              <a:solidFill>
                <a:srgbClr val="000000"/>
              </a:solidFill>
              <a:effectLst/>
            </a:endParaRPr>
          </a:p>
          <a:p>
            <a:endParaRPr lang="lv-LV" sz="3200" b="0" i="0" dirty="0">
              <a:solidFill>
                <a:srgbClr val="000000"/>
              </a:solidFill>
              <a:effectLst/>
            </a:endParaRPr>
          </a:p>
          <a:p>
            <a:r>
              <a:rPr lang="en-US" sz="3200" b="0" i="0" dirty="0">
                <a:solidFill>
                  <a:srgbClr val="000000"/>
                </a:solidFill>
                <a:effectLst/>
              </a:rPr>
              <a:t>This equates to a </a:t>
            </a:r>
            <a:r>
              <a:rPr lang="en-US" sz="3200" b="0" i="0" u="sng" dirty="0">
                <a:solidFill>
                  <a:srgbClr val="000000"/>
                </a:solidFill>
                <a:effectLst/>
              </a:rPr>
              <a:t>landmass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larger than the Indian subcontinent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and </a:t>
            </a:r>
            <a:r>
              <a:rPr lang="en-US" sz="3200" b="0" i="0" u="sng" dirty="0">
                <a:solidFill>
                  <a:srgbClr val="000000"/>
                </a:solidFill>
                <a:effectLst/>
              </a:rPr>
              <a:t>water volume 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equivalent to 304 million Olympic swimming pools</a:t>
            </a:r>
            <a:r>
              <a:rPr lang="lv-LV" sz="3200" dirty="0">
                <a:solidFill>
                  <a:srgbClr val="000000"/>
                </a:solidFill>
              </a:rPr>
              <a:t> (50x25x2). </a:t>
            </a:r>
            <a:endParaRPr lang="lv-LV" sz="3200" b="0" i="0" dirty="0">
              <a:solidFill>
                <a:srgbClr val="000000"/>
              </a:solidFill>
              <a:effectLst/>
            </a:endParaRPr>
          </a:p>
          <a:p>
            <a:r>
              <a:rPr lang="en-US" sz="1600" b="0" i="0" dirty="0">
                <a:solidFill>
                  <a:srgbClr val="000000"/>
                </a:solidFill>
                <a:effectLst/>
                <a:latin typeface="+mj-lt"/>
              </a:rPr>
              <a:t>(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+mj-lt"/>
              </a:rPr>
              <a:t>WWF &amp; T</a:t>
            </a:r>
            <a:r>
              <a:rPr lang="en-US" sz="1600" i="1" dirty="0">
                <a:latin typeface="+mj-lt"/>
              </a:rPr>
              <a:t>ESCO, 2021</a:t>
            </a:r>
            <a:r>
              <a:rPr lang="en-US" sz="1600" dirty="0">
                <a:latin typeface="+mj-lt"/>
              </a:rPr>
              <a:t>)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03BA5-B6AE-42AD-A20E-04F115276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118" y="804862"/>
            <a:ext cx="5248275" cy="524827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A9640-ADE7-4A0E-9EAD-0ED2CF814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12/10/2021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5FBD3-5756-4C84-BFCC-2DD3F872B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7E41C-273A-4873-BBD0-AB24F74F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39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4ABA9-1CE0-9A45-8370-7F899CF600C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34443" y="1397638"/>
            <a:ext cx="4597106" cy="4402395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600" b="1" dirty="0"/>
              <a:t>Environmental impacts: climate change and global warming</a:t>
            </a:r>
          </a:p>
          <a:p>
            <a:pPr marL="0" indent="0">
              <a:spcBef>
                <a:spcPts val="0"/>
              </a:spcBef>
              <a:buNone/>
            </a:pPr>
            <a:endParaRPr lang="en-US" sz="3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3600" dirty="0"/>
              <a:t>Bio-waste emits methane – a greenhouse gas 20 times more effective on climate change than carbon dioxide.</a:t>
            </a:r>
          </a:p>
          <a:p>
            <a:pPr marL="0" indent="0">
              <a:spcBef>
                <a:spcPts val="0"/>
              </a:spcBef>
              <a:buNone/>
            </a:pPr>
            <a:endParaRPr lang="en-US" sz="3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3600" dirty="0"/>
              <a:t>10% of all greenhouse gas emissions come from food waste. It represents 3 % of the EU's total greenhouse gas emissions.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BD072-57E0-EB4A-8C98-C49185EC62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0033" y="435574"/>
            <a:ext cx="8483207" cy="8306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>
                <a:latin typeface="+mj-lt"/>
              </a:rPr>
              <a:t>What are the impacts of food waste?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EB4A80C-7678-CD4B-8800-DC5A2BF8374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091715" y="1333355"/>
            <a:ext cx="3113087" cy="20256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If global food waste was a country, it would be the third largest greenhouse gas emitter after the US and China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9361A8-648F-DA42-84E0-C4F32BF8CF6B}"/>
              </a:ext>
            </a:extLst>
          </p:cNvPr>
          <p:cNvSpPr txBox="1"/>
          <p:nvPr/>
        </p:nvSpPr>
        <p:spPr>
          <a:xfrm>
            <a:off x="5038137" y="4213884"/>
            <a:ext cx="1623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billion tonnes CO2 equivalent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A88C8E-237C-944D-9FB5-A1EF2F51AF3A}"/>
              </a:ext>
            </a:extLst>
          </p:cNvPr>
          <p:cNvSpPr txBox="1"/>
          <p:nvPr/>
        </p:nvSpPr>
        <p:spPr>
          <a:xfrm>
            <a:off x="7335065" y="5774310"/>
            <a:ext cx="810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China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87B657-B400-1140-97D5-E3C1DECECAB5}"/>
              </a:ext>
            </a:extLst>
          </p:cNvPr>
          <p:cNvSpPr txBox="1"/>
          <p:nvPr/>
        </p:nvSpPr>
        <p:spPr>
          <a:xfrm>
            <a:off x="8479729" y="5774310"/>
            <a:ext cx="483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987D12-7DE6-944C-AFE3-73251408ED3F}"/>
              </a:ext>
            </a:extLst>
          </p:cNvPr>
          <p:cNvSpPr txBox="1"/>
          <p:nvPr/>
        </p:nvSpPr>
        <p:spPr>
          <a:xfrm>
            <a:off x="9091715" y="5774310"/>
            <a:ext cx="1410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Food waste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E79D1C-2B6F-AC46-9440-20DC92A17536}"/>
              </a:ext>
            </a:extLst>
          </p:cNvPr>
          <p:cNvSpPr txBox="1"/>
          <p:nvPr/>
        </p:nvSpPr>
        <p:spPr>
          <a:xfrm>
            <a:off x="10461812" y="5774310"/>
            <a:ext cx="810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India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0C5782-011D-F04A-B752-D214AF708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623" y="1371915"/>
            <a:ext cx="4597106" cy="43077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6AD9D1-A2D7-1D4C-B4AE-707E3F3E3CE4}"/>
              </a:ext>
            </a:extLst>
          </p:cNvPr>
          <p:cNvSpPr/>
          <p:nvPr/>
        </p:nvSpPr>
        <p:spPr>
          <a:xfrm>
            <a:off x="591124" y="5930815"/>
            <a:ext cx="1410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(FAO, 2017)</a:t>
            </a:r>
            <a:endParaRPr lang="en-GB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165F35-C1D1-4040-9DB4-B3DC86E4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36CD4-ED2B-4465-B755-D2BA1E878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74A1FA4-2DC4-44FF-96DC-233475FB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61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89E32D-64AF-7E42-B2AF-3DDBBED49DB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2599" y="304372"/>
            <a:ext cx="11709401" cy="11162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400" dirty="0">
                <a:latin typeface="+mj-lt"/>
              </a:rPr>
              <a:t>Policies and initiatives addressing food waste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3744A-6838-DF4F-ADCC-DB70C5860BA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9993" y="1420586"/>
            <a:ext cx="5522625" cy="4907433"/>
          </a:xfrm>
        </p:spPr>
        <p:txBody>
          <a:bodyPr>
            <a:norm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en-GB" dirty="0"/>
              <a:t>SDG 12: sustainable consumption and production patterns </a:t>
            </a:r>
          </a:p>
          <a:p>
            <a:pPr marL="342900" indent="-342900">
              <a:buBlip>
                <a:blip r:embed="rId3"/>
              </a:buBlip>
            </a:pPr>
            <a:r>
              <a:rPr lang="en-GB" dirty="0"/>
              <a:t>SDG 2: end hunger, achieve food security and improved nutrition and promote sustainable agriculture </a:t>
            </a:r>
          </a:p>
          <a:p>
            <a:pPr marL="342900" indent="-342900">
              <a:buBlip>
                <a:blip r:embed="rId3"/>
              </a:buBlip>
            </a:pPr>
            <a:r>
              <a:rPr lang="en-GB" dirty="0"/>
              <a:t>SDG 13: combat climate change and its impacts </a:t>
            </a:r>
          </a:p>
          <a:p>
            <a:pPr marL="342900" indent="-342900">
              <a:buBlip>
                <a:blip r:embed="rId3"/>
              </a:buBlip>
            </a:pPr>
            <a:r>
              <a:rPr lang="en-GB" dirty="0"/>
              <a:t>SDG 14 and SDG 15: sustaining life bellow water and on land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C8966-865B-A241-8A9B-3A539824A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18" y="1121019"/>
            <a:ext cx="6209389" cy="479675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1C425C-1FF9-4226-848D-0DF92B0F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4EB90-C3DF-4818-AB09-74C48443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D6A37-4547-4BEB-AF76-68C9DB97B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69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5F393-A951-D349-8361-570A4C22A4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6928" y="1638794"/>
            <a:ext cx="6035125" cy="4188265"/>
          </a:xfrm>
        </p:spPr>
        <p:txBody>
          <a:bodyPr>
            <a:normAutofit/>
          </a:bodyPr>
          <a:lstStyle/>
          <a:p>
            <a:pPr marL="804863" indent="-622300">
              <a:buBlip>
                <a:blip r:embed="rId3"/>
              </a:buBlip>
            </a:pPr>
            <a:r>
              <a:rPr lang="en-GB" sz="3600" dirty="0">
                <a:solidFill>
                  <a:schemeClr val="tx1"/>
                </a:solidFill>
              </a:rPr>
              <a:t>"Towards a circular economy: a zero-waste programme for Europe" </a:t>
            </a:r>
            <a:r>
              <a:rPr lang="en-GB" sz="1800" i="1" dirty="0">
                <a:solidFill>
                  <a:schemeClr val="tx1"/>
                </a:solidFill>
              </a:rPr>
              <a:t>(COM/2014/0398)</a:t>
            </a:r>
          </a:p>
          <a:p>
            <a:pPr marL="804863" indent="-622300">
              <a:buBlip>
                <a:blip r:embed="rId3"/>
              </a:buBlip>
            </a:pPr>
            <a:r>
              <a:rPr lang="en-GB" sz="3600" dirty="0">
                <a:solidFill>
                  <a:schemeClr val="tx1"/>
                </a:solidFill>
              </a:rPr>
              <a:t>Directive 2018/851 amending Waste directive</a:t>
            </a:r>
            <a:endParaRPr lang="lv-LV" sz="3600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1820DC-A06B-C449-AF20-FD103636160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3224" y="438268"/>
            <a:ext cx="11415711" cy="8309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tx1"/>
                </a:solidFill>
                <a:latin typeface="+mj-lt"/>
              </a:rPr>
              <a:t> EU level policies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+mj-lt"/>
              </a:rPr>
              <a:t>addressing food waste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6F6E16-218D-854F-A719-6B25146CDB38}"/>
              </a:ext>
            </a:extLst>
          </p:cNvPr>
          <p:cNvSpPr txBox="1"/>
          <p:nvPr/>
        </p:nvSpPr>
        <p:spPr>
          <a:xfrm>
            <a:off x="1097280" y="5588735"/>
            <a:ext cx="10743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Food waste reduction goal by 2030:</a:t>
            </a:r>
            <a:r>
              <a:rPr lang="lv-LV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reduce by 50% per capita</a:t>
            </a:r>
            <a:endParaRPr lang="en-US" sz="24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56FCF7-D9C2-CB49-87E2-5E1572B00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971" y="2794827"/>
            <a:ext cx="2931353" cy="23880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0E45D5-A8A7-F147-AFA4-C800CE97D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1937" y="1194940"/>
            <a:ext cx="1157114" cy="159988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A6EC8C-6D63-43D9-B404-220CC8A87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E3DBC-2168-4BC5-8687-740EE57C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81641-758D-4405-B51E-9CC5235E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86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E47FC4-A9ED-FE4B-8E89-6DD73BC8DF6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0742" y="837349"/>
            <a:ext cx="11482301" cy="12239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400" dirty="0">
                <a:latin typeface="+mj-lt"/>
              </a:rPr>
              <a:t>Tips &amp; tricks to prevent food waste at home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59B2E9-EFFF-3940-8D71-1850C7C13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665" y="3572684"/>
            <a:ext cx="1204967" cy="1109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190A2E-277B-744C-977E-E07C931F18A0}"/>
              </a:ext>
            </a:extLst>
          </p:cNvPr>
          <p:cNvSpPr txBox="1"/>
          <p:nvPr/>
        </p:nvSpPr>
        <p:spPr>
          <a:xfrm>
            <a:off x="549094" y="4796689"/>
            <a:ext cx="2183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Tip 1: </a:t>
            </a:r>
          </a:p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meal planning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C48475-8EDB-6A42-A19B-E45B155B336D}"/>
              </a:ext>
            </a:extLst>
          </p:cNvPr>
          <p:cNvSpPr txBox="1"/>
          <p:nvPr/>
        </p:nvSpPr>
        <p:spPr>
          <a:xfrm>
            <a:off x="2795614" y="4791663"/>
            <a:ext cx="2392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Tip 2: </a:t>
            </a:r>
          </a:p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smart shopping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0E24F-FAF8-DE49-8CDC-54575D926FA1}"/>
              </a:ext>
            </a:extLst>
          </p:cNvPr>
          <p:cNvSpPr txBox="1"/>
          <p:nvPr/>
        </p:nvSpPr>
        <p:spPr>
          <a:xfrm>
            <a:off x="5281684" y="4791665"/>
            <a:ext cx="1661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Tip 3: </a:t>
            </a:r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portioning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9460EC-37D2-0247-82AB-FD2A79D8DD5E}"/>
              </a:ext>
            </a:extLst>
          </p:cNvPr>
          <p:cNvSpPr txBox="1"/>
          <p:nvPr/>
        </p:nvSpPr>
        <p:spPr>
          <a:xfrm>
            <a:off x="7088095" y="4791663"/>
            <a:ext cx="2076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Tip 4: </a:t>
            </a:r>
          </a:p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smart storage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CCEEE7-E1DC-AF4D-8869-7C39FFBB36BA}"/>
              </a:ext>
            </a:extLst>
          </p:cNvPr>
          <p:cNvSpPr txBox="1"/>
          <p:nvPr/>
        </p:nvSpPr>
        <p:spPr>
          <a:xfrm>
            <a:off x="9297488" y="4791663"/>
            <a:ext cx="2625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Tip 5: </a:t>
            </a:r>
          </a:p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re-using leftovers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5D0018-7839-8D4A-9285-E044D46CB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118" y="3673802"/>
            <a:ext cx="1246981" cy="962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95DF32-B946-FD48-8190-83A440607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150" y="3666406"/>
            <a:ext cx="832803" cy="1015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5AFD23-AC54-644F-90D2-823D228E4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3695" y="3866065"/>
            <a:ext cx="1193227" cy="646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DFE211-7C3B-4A44-9E96-F583403117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1308" y="3847480"/>
            <a:ext cx="978922" cy="80761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260DE-97DC-4AE5-AE9E-FC07B7EB7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4E4B5-1F3D-4185-A670-27347529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93812EA-78BE-483C-9877-4949EE80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71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66564-A4BC-4981-9C58-4365F1D00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350238"/>
            <a:ext cx="2879083" cy="415752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58B91-0792-4EDD-8ED2-80509AA67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976" y="1401084"/>
            <a:ext cx="2880360" cy="40568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C3F3A3-E8C5-46EF-86A6-6C89361FA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941" y="1476212"/>
            <a:ext cx="2880360" cy="3905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2EF288-8F37-4B98-AA3D-CECD6821D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4D31A4-BCA9-4C09-BCA9-B6D90EF85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F8B4C-4AC6-4280-B808-D6B4C9447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6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1DFCFC-5A14-493D-B9BD-CBF59884D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6" b="3153"/>
          <a:stretch/>
        </p:blipFill>
        <p:spPr>
          <a:xfrm>
            <a:off x="285751" y="283035"/>
            <a:ext cx="11580486" cy="632610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91DFB7-1260-504C-9FC8-38055B6C6410}"/>
              </a:ext>
            </a:extLst>
          </p:cNvPr>
          <p:cNvSpPr txBox="1">
            <a:spLocks/>
          </p:cNvSpPr>
          <p:nvPr/>
        </p:nvSpPr>
        <p:spPr>
          <a:xfrm>
            <a:off x="8025609" y="5870697"/>
            <a:ext cx="4636630" cy="3590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www.sincerelyfood.eu</a:t>
            </a:r>
            <a:r>
              <a:rPr lang="lv-LV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en-GB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CC3635-F0C1-4419-85B7-2163D2968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3E13F-BC90-4D57-963E-B9804F6CC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A7439-07FF-482E-A351-CD296F38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98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63D7E3-0BE6-4AD9-91D4-CDC2364D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698000"/>
            <a:ext cx="5563611" cy="721039"/>
          </a:xfrm>
        </p:spPr>
        <p:txBody>
          <a:bodyPr>
            <a:normAutofit/>
          </a:bodyPr>
          <a:lstStyle/>
          <a:p>
            <a:r>
              <a:rPr lang="lv-LV" sz="4000" dirty="0" err="1"/>
              <a:t>Sources</a:t>
            </a:r>
            <a:endParaRPr lang="en-US" sz="4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CA794-26C5-401B-BAC9-960A3F723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2984" y="384048"/>
            <a:ext cx="3877056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Great Taste - Zero Waste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561E-A79D-40AE-A86D-6227FFF5C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383" y="1470212"/>
            <a:ext cx="4977987" cy="4930588"/>
          </a:xfrm>
        </p:spPr>
        <p:txBody>
          <a:bodyPr>
            <a:noAutofit/>
          </a:bodyPr>
          <a:lstStyle/>
          <a:p>
            <a:r>
              <a:rPr lang="en-US" sz="1400" dirty="0"/>
              <a:t>FAO, 2013. Food Wastage Footprint – Impacts on Natural Resources. </a:t>
            </a:r>
          </a:p>
          <a:p>
            <a:r>
              <a:rPr lang="en-US" sz="1400" dirty="0"/>
              <a:t>FAO, 2015. Food wastage footprint &amp; Climate change.</a:t>
            </a:r>
          </a:p>
          <a:p>
            <a:r>
              <a:rPr lang="en-US" sz="1400" dirty="0"/>
              <a:t>FAO, 2017. Save food for a better climate. Converting the food loss and waste challenge into climate action.</a:t>
            </a:r>
          </a:p>
          <a:p>
            <a:r>
              <a:rPr lang="en-US" sz="1400" dirty="0"/>
              <a:t>FUSIONS, 2016. Estimates of European food waste levels. </a:t>
            </a:r>
          </a:p>
          <a:p>
            <a:r>
              <a:rPr lang="en-US" sz="1400" dirty="0"/>
              <a:t>WRAP, 2018. Food waste measurement principles and resources guide.</a:t>
            </a:r>
          </a:p>
          <a:p>
            <a:r>
              <a:rPr lang="en-US" sz="1400" dirty="0" err="1"/>
              <a:t>Priefer</a:t>
            </a:r>
            <a:r>
              <a:rPr lang="en-US" sz="1400" dirty="0"/>
              <a:t> C., </a:t>
            </a:r>
            <a:r>
              <a:rPr lang="en-US" sz="1400" dirty="0" err="1"/>
              <a:t>Jörissen</a:t>
            </a:r>
            <a:r>
              <a:rPr lang="en-US" sz="1400" dirty="0"/>
              <a:t> J., </a:t>
            </a:r>
            <a:r>
              <a:rPr lang="en-US" sz="1400" dirty="0" err="1"/>
              <a:t>Bräutigam</a:t>
            </a:r>
            <a:r>
              <a:rPr lang="en-US" sz="1400" dirty="0"/>
              <a:t> K.R., 2016: “Food waste prevention in Europe—A cause-driven approach to identify the most relevant leverage points for action”, Resources, Conservation and Recycling 109, p. 155–165.</a:t>
            </a:r>
          </a:p>
          <a:p>
            <a:r>
              <a:rPr lang="en-US" sz="1400" dirty="0" err="1"/>
              <a:t>Thyberg</a:t>
            </a:r>
            <a:r>
              <a:rPr lang="en-US" sz="1400" dirty="0"/>
              <a:t> K. L., </a:t>
            </a:r>
            <a:r>
              <a:rPr lang="en-US" sz="1400" dirty="0" err="1"/>
              <a:t>Tonjes</a:t>
            </a:r>
            <a:r>
              <a:rPr lang="en-US" sz="1400" dirty="0"/>
              <a:t> D. J., 2016. "Drivers of food waste and their implications for sustainable policy development”, Resources, Conservation and Recycling 106, p. 110–123</a:t>
            </a:r>
          </a:p>
          <a:p>
            <a:r>
              <a:rPr lang="en-US" sz="1400" dirty="0"/>
              <a:t>"Towards a circular economy: a zero-waste </a:t>
            </a:r>
            <a:r>
              <a:rPr lang="en-US" sz="1400" dirty="0" err="1"/>
              <a:t>programme</a:t>
            </a:r>
            <a:r>
              <a:rPr lang="en-US" sz="1400" dirty="0"/>
              <a:t> for Europe" (COM/2014/0398 final): reduce food waste by half by 2030. </a:t>
            </a:r>
          </a:p>
          <a:p>
            <a:r>
              <a:rPr lang="en-US" sz="1400" b="0" i="0" dirty="0">
                <a:effectLst/>
              </a:rPr>
              <a:t>WWF &amp; T</a:t>
            </a:r>
            <a:r>
              <a:rPr lang="en-US" sz="1400" dirty="0"/>
              <a:t>ESCO</a:t>
            </a:r>
            <a:r>
              <a:rPr lang="lv-LV" sz="1400" dirty="0"/>
              <a:t>, 2021. </a:t>
            </a:r>
            <a:r>
              <a:rPr lang="en-US" sz="1400" b="0" dirty="0">
                <a:effectLst/>
              </a:rPr>
              <a:t>Driven to Waste: Global Food Loss on Farms</a:t>
            </a:r>
            <a:r>
              <a:rPr lang="lv-LV" sz="1400" dirty="0"/>
              <a:t>. 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06217-853B-480A-A091-196F26DC68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2424" y="5522976"/>
            <a:ext cx="123676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12/10/2021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50773-CDBA-490D-B4BD-8F26598E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70D714A-D38E-4BD3-9881-ABA0352C85D5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643324-94C5-48CB-831D-EF81E2030EF7}"/>
              </a:ext>
            </a:extLst>
          </p:cNvPr>
          <p:cNvSpPr txBox="1"/>
          <p:nvPr/>
        </p:nvSpPr>
        <p:spPr>
          <a:xfrm>
            <a:off x="7406640" y="3244334"/>
            <a:ext cx="37398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5400" b="1" i="1" dirty="0">
                <a:solidFill>
                  <a:schemeClr val="tx1"/>
                </a:solidFill>
                <a:latin typeface="+mj-lt"/>
              </a:rPr>
              <a:t>Thank You</a:t>
            </a:r>
            <a:r>
              <a:rPr lang="lv-LV" sz="5400" b="1" i="1" dirty="0">
                <a:solidFill>
                  <a:schemeClr val="tx1"/>
                </a:solidFill>
                <a:latin typeface="+mj-lt"/>
              </a:rPr>
              <a:t>!</a:t>
            </a:r>
            <a:endParaRPr lang="en-GB" sz="5400" b="1" i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3396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05409-3206-494D-88BA-C8B32A82D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6" y="375557"/>
            <a:ext cx="4637314" cy="61068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/>
            <a:r>
              <a:rPr lang="en-US" sz="4000" dirty="0"/>
              <a:t>More than </a:t>
            </a:r>
            <a:r>
              <a:rPr lang="en-US" sz="4000" b="1" dirty="0"/>
              <a:t>1/3</a:t>
            </a:r>
            <a:r>
              <a:rPr lang="en-US" sz="4000" dirty="0"/>
              <a:t> or ~ </a:t>
            </a:r>
            <a:r>
              <a:rPr lang="en-US" sz="4000" b="1" dirty="0"/>
              <a:t>40 % of food</a:t>
            </a:r>
            <a:r>
              <a:rPr lang="en-US" sz="4000" dirty="0"/>
              <a:t> produced for humans is wasted.</a:t>
            </a:r>
            <a:br>
              <a:rPr lang="en-US" sz="4000" dirty="0"/>
            </a:br>
            <a:br>
              <a:rPr lang="en-US" sz="4000" dirty="0"/>
            </a:br>
            <a:r>
              <a:rPr lang="en-US" sz="4000" b="1" i="0" dirty="0">
                <a:effectLst/>
              </a:rPr>
              <a:t>2.5 billion tonnes </a:t>
            </a:r>
            <a:r>
              <a:rPr lang="en-US" sz="4000" b="0" i="0" dirty="0">
                <a:effectLst/>
              </a:rPr>
              <a:t>of around the world each year. </a:t>
            </a:r>
            <a:br>
              <a:rPr lang="en-US" sz="2400" b="0" i="0" dirty="0">
                <a:effectLst/>
              </a:rPr>
            </a:br>
            <a:br>
              <a:rPr lang="en-US" sz="2400" b="0" i="0" dirty="0">
                <a:effectLst/>
              </a:rPr>
            </a:br>
            <a:r>
              <a:rPr lang="en-US" sz="2400" b="0" i="0" dirty="0">
                <a:effectLst/>
              </a:rPr>
              <a:t>(</a:t>
            </a:r>
            <a:r>
              <a:rPr lang="en-US" sz="2400" b="0" i="1" dirty="0">
                <a:effectLst/>
              </a:rPr>
              <a:t>WWF &amp; T</a:t>
            </a:r>
            <a:r>
              <a:rPr lang="en-US" sz="2400" i="1" dirty="0"/>
              <a:t>ESCO, 2021</a:t>
            </a:r>
            <a:r>
              <a:rPr lang="en-US" sz="2400" dirty="0"/>
              <a:t>)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5D81B-3D7F-43AC-9D11-38DADDE6A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0" b="19618"/>
          <a:stretch/>
        </p:blipFill>
        <p:spPr>
          <a:xfrm>
            <a:off x="5510369" y="851517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76DC0-E9A2-437A-B23C-72C9951A2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86E58-0274-466B-B35E-56C4DCEA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35EA9-5A63-44C1-AF0F-7B03BE7B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98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292C-2B3D-43BC-A6D9-F205CA117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4" y="670686"/>
            <a:ext cx="5155985" cy="5516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amount of globally wasted food would be </a:t>
            </a:r>
            <a:r>
              <a:rPr lang="en-US" b="1" dirty="0"/>
              <a:t>enough to feed 2 billion people </a:t>
            </a:r>
            <a:r>
              <a:rPr lang="en-US" dirty="0"/>
              <a:t>– twice the number of those undernourished in the world, </a:t>
            </a: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that is </a:t>
            </a:r>
            <a:r>
              <a:rPr lang="en-US" b="1" dirty="0"/>
              <a:t>815 million </a:t>
            </a:r>
            <a:r>
              <a:rPr lang="en-US" dirty="0"/>
              <a:t>of the world’s 7.7 billion people.</a:t>
            </a: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Cutting down food waste and using available food more effectively could improve </a:t>
            </a:r>
            <a:r>
              <a:rPr lang="en-US" b="1" dirty="0"/>
              <a:t>food availability and food security </a:t>
            </a:r>
            <a:r>
              <a:rPr lang="en-US" dirty="0"/>
              <a:t>in the world.</a:t>
            </a:r>
            <a:endParaRPr lang="lv-LV" sz="1700" strike="sngStrike" dirty="0"/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B083D-D6B2-4E23-B70A-0635B51D7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6" b="28741"/>
          <a:stretch/>
        </p:blipFill>
        <p:spPr>
          <a:xfrm>
            <a:off x="5510369" y="851517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E47CC4-D138-4C2B-AE55-F63329F54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AC7FC-C78B-4DBE-9C02-284C6006F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576BF-AFB4-499A-A3F0-EB9730D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35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4BF74-6F89-BC4B-90A6-96FA4AAA2DE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6824" y="693206"/>
            <a:ext cx="5144851" cy="600089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200" dirty="0"/>
              <a:t>The largest amount of consumer food waste (per capita per year) is generated..</a:t>
            </a:r>
            <a:endParaRPr lang="en-US" sz="1000" dirty="0"/>
          </a:p>
          <a:p>
            <a:pPr marL="0"/>
            <a:endParaRPr lang="en-US" sz="1000" dirty="0"/>
          </a:p>
          <a:p>
            <a:pPr marL="0" indent="0">
              <a:buNone/>
            </a:pPr>
            <a:r>
              <a:rPr lang="en-US" sz="3200" dirty="0"/>
              <a:t>..in </a:t>
            </a:r>
            <a:r>
              <a:rPr lang="en-US" sz="3200" u="sng" dirty="0"/>
              <a:t>higher income countries </a:t>
            </a:r>
            <a:r>
              <a:rPr lang="en-US" sz="3200" dirty="0"/>
              <a:t>(Europe, North America): </a:t>
            </a:r>
            <a:r>
              <a:rPr lang="en-US" sz="3200" b="1" dirty="0"/>
              <a:t>post-consumption food waste</a:t>
            </a:r>
            <a:r>
              <a:rPr lang="en-US" sz="3200" dirty="0"/>
              <a:t>.</a:t>
            </a:r>
            <a:endParaRPr lang="en-US" sz="1000" dirty="0"/>
          </a:p>
          <a:p>
            <a:pPr marL="0" indent="0">
              <a:buNone/>
            </a:pPr>
            <a:endParaRPr lang="en-US" sz="1000" strike="sngStrike" dirty="0"/>
          </a:p>
          <a:p>
            <a:pPr marL="0" indent="0">
              <a:buNone/>
            </a:pPr>
            <a:r>
              <a:rPr lang="en-US" sz="3200" dirty="0"/>
              <a:t>In </a:t>
            </a:r>
            <a:r>
              <a:rPr lang="en-US" sz="3200" u="sng" dirty="0"/>
              <a:t>lower income countries</a:t>
            </a:r>
            <a:r>
              <a:rPr lang="en-US" sz="3200" dirty="0"/>
              <a:t>, food is lost in </a:t>
            </a:r>
            <a:r>
              <a:rPr lang="en-US" sz="3200" b="1" dirty="0"/>
              <a:t>agriculture, distribution, processing and transportation </a:t>
            </a:r>
            <a:r>
              <a:rPr lang="en-US" sz="3200" dirty="0"/>
              <a:t>sectors.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29147C7-1446-2D48-AA66-CA3BB3D9073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466" r="14052" b="2"/>
          <a:stretch/>
        </p:blipFill>
        <p:spPr>
          <a:xfrm>
            <a:off x="5510369" y="851517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8FECC3-AB6E-44F8-9AE1-F84C9FD77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D4813F-E589-4474-A784-2163769A8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6E5EA-CB76-4D1D-81B0-EFF0BBA0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02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DB120-2DCC-5B46-BA5F-AE3B71A03EA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6072" y="452663"/>
            <a:ext cx="7301398" cy="10212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800" dirty="0">
                <a:latin typeface="+mj-lt"/>
              </a:rPr>
              <a:t>Food waste in numbers</a:t>
            </a:r>
            <a:endParaRPr lang="en-US" sz="4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AF645-BFB5-6A4E-BE9E-A88A40ED7184}"/>
              </a:ext>
            </a:extLst>
          </p:cNvPr>
          <p:cNvSpPr txBox="1"/>
          <p:nvPr/>
        </p:nvSpPr>
        <p:spPr>
          <a:xfrm>
            <a:off x="500521" y="3525348"/>
            <a:ext cx="3933693" cy="2472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Global: </a:t>
            </a:r>
          </a:p>
          <a:p>
            <a:pPr>
              <a:spcBef>
                <a:spcPts val="1000"/>
              </a:spcBef>
            </a:pPr>
            <a:r>
              <a:rPr lang="lv-LV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2.5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billion tonnes of food annually; of which in the poorest regions </a:t>
            </a:r>
            <a:r>
              <a:rPr lang="lv-LV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–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6-11 kg per capita </a:t>
            </a:r>
            <a:endParaRPr lang="lv-LV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1000"/>
              </a:spcBef>
            </a:pP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(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+mj-lt"/>
              </a:rPr>
              <a:t>WWF &amp; T</a:t>
            </a:r>
            <a:r>
              <a:rPr lang="en-US" sz="1800" i="1" dirty="0">
                <a:latin typeface="+mj-lt"/>
              </a:rPr>
              <a:t>ESCO, 2021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  <a:endParaRPr lang="en-US" i="1" strike="sngStrike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A67A9-AD91-C14D-BE03-797F796F1EDB}"/>
              </a:ext>
            </a:extLst>
          </p:cNvPr>
          <p:cNvSpPr txBox="1"/>
          <p:nvPr/>
        </p:nvSpPr>
        <p:spPr>
          <a:xfrm>
            <a:off x="4693613" y="3429000"/>
            <a:ext cx="4088090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EU: </a:t>
            </a:r>
          </a:p>
          <a:p>
            <a:pPr>
              <a:spcBef>
                <a:spcPts val="1000"/>
              </a:spcBef>
            </a:pP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88 million tonnes of food annually, or ~ 20</a:t>
            </a:r>
            <a:r>
              <a:rPr lang="lv-LV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% of production, averaging 180 kg per capita and costing € 143 billion </a:t>
            </a:r>
          </a:p>
          <a:p>
            <a:pPr>
              <a:spcBef>
                <a:spcPts val="1000"/>
              </a:spcBef>
            </a:pP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(FUSIONS, 2016)</a:t>
            </a:r>
            <a:endParaRPr lang="en-US" i="1" strike="sngStrike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E8E67F-BFE4-A34F-B162-69141FE7FAB6}"/>
              </a:ext>
            </a:extLst>
          </p:cNvPr>
          <p:cNvSpPr txBox="1"/>
          <p:nvPr/>
        </p:nvSpPr>
        <p:spPr>
          <a:xfrm>
            <a:off x="8847259" y="3429000"/>
            <a:ext cx="3031242" cy="2380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Local – LV: </a:t>
            </a:r>
          </a:p>
          <a:p>
            <a:pPr>
              <a:spcBef>
                <a:spcPts val="1000"/>
              </a:spcBef>
            </a:pP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 average of 113 kg of food waste per capita annually </a:t>
            </a:r>
            <a:endParaRPr lang="lv-LV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1000"/>
              </a:spcBef>
            </a:pP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(Ministry of Agriculture and LASA)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5A3832-9FB1-D240-8452-71460977D029}"/>
              </a:ext>
            </a:extLst>
          </p:cNvPr>
          <p:cNvGrpSpPr/>
          <p:nvPr/>
        </p:nvGrpSpPr>
        <p:grpSpPr>
          <a:xfrm>
            <a:off x="4693613" y="1620605"/>
            <a:ext cx="1174545" cy="1670257"/>
            <a:chOff x="3773792" y="2115714"/>
            <a:chExt cx="1012340" cy="14395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C96820-BD7A-C344-A098-202DEABF7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89644">
              <a:off x="3773792" y="2115714"/>
              <a:ext cx="1012340" cy="137574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2FE544-BCF4-BA44-86DE-5D6601429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9738" y="2463108"/>
              <a:ext cx="711200" cy="10922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930459-690C-F34B-9E3A-E753531B508F}"/>
              </a:ext>
            </a:extLst>
          </p:cNvPr>
          <p:cNvGrpSpPr/>
          <p:nvPr/>
        </p:nvGrpSpPr>
        <p:grpSpPr>
          <a:xfrm>
            <a:off x="518412" y="1818125"/>
            <a:ext cx="1840212" cy="1573472"/>
            <a:chOff x="6834313" y="2181868"/>
            <a:chExt cx="1586078" cy="13561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8F98B6-269B-4E48-8F08-C42ED50FB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937881">
              <a:off x="7043795" y="1972386"/>
              <a:ext cx="1167114" cy="158607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96306A2-EEC4-3442-9B18-F01095F7B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2832" y="2280743"/>
              <a:ext cx="711200" cy="12573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D7E8FC-8672-7C4A-9A2E-583D2B30CFA2}"/>
              </a:ext>
            </a:extLst>
          </p:cNvPr>
          <p:cNvGrpSpPr/>
          <p:nvPr/>
        </p:nvGrpSpPr>
        <p:grpSpPr>
          <a:xfrm>
            <a:off x="9706067" y="1971261"/>
            <a:ext cx="1313625" cy="1267201"/>
            <a:chOff x="562699" y="2445843"/>
            <a:chExt cx="1132213" cy="10922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640C275-435B-2F40-AA82-C24B11F58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2699" y="2507019"/>
              <a:ext cx="1009433" cy="96984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52C786-8212-5142-B184-FFA215EDF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0772" y="2445843"/>
              <a:ext cx="685800" cy="10922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1CBAC83-4EC6-1149-9226-B71F0F87B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6819" y="2445843"/>
              <a:ext cx="248093" cy="238364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7C5EBB-6BD8-4083-A3D0-54CCB076E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7DBA37-F04E-493E-BF7D-485684B84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0D1AC54-2865-43A9-9E99-4DB452B2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34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4DF88-6B1D-DF49-A73E-D6B6F490A02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3425" y="1451042"/>
            <a:ext cx="11603398" cy="21724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Food supply chains </a:t>
            </a:r>
            <a:r>
              <a:rPr lang="en-US" sz="3200" dirty="0"/>
              <a:t>are</a:t>
            </a:r>
            <a:r>
              <a:rPr lang="en-US" sz="3200" b="1" dirty="0"/>
              <a:t> </a:t>
            </a:r>
            <a:r>
              <a:rPr lang="en-US" sz="3200" dirty="0"/>
              <a:t>long and globalized: food is grown in one place, processed in another and consumed in a third.</a:t>
            </a:r>
          </a:p>
          <a:p>
            <a:pPr marL="0" indent="0">
              <a:buNone/>
            </a:pPr>
            <a:r>
              <a:rPr lang="en-US" sz="3200" b="1" dirty="0"/>
              <a:t>The consumer </a:t>
            </a:r>
            <a:r>
              <a:rPr lang="en-US" sz="3200" dirty="0"/>
              <a:t>often does not know the producer, and the producers do not have any idea who their consumer is.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24E38-4AF7-F34B-BBD8-A1EE4AD73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3742" y="3968093"/>
            <a:ext cx="954083" cy="1111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3F37DA-631E-1F40-942C-9B29012EF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735" y="4422866"/>
            <a:ext cx="1214936" cy="654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E66E25-1490-454D-A1B0-C16D4CE41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033" y="4027603"/>
            <a:ext cx="1062640" cy="1078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7B0473-E82C-F844-B4CD-DC1519B8A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389" y="4174276"/>
            <a:ext cx="1051530" cy="912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8B0A31-46E7-D548-8C8E-8A9EAEADD0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1128" y="4441302"/>
            <a:ext cx="1073266" cy="636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EAF9D6-947A-8747-A6E4-5F6E346BA1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5178" y="4113973"/>
            <a:ext cx="1042364" cy="967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367E70-8F12-BE4C-BF53-2E20E243B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7154" y="4738788"/>
            <a:ext cx="347051" cy="366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6948DC-B5FB-8345-B58A-DDF76D3B83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383" y="4132958"/>
            <a:ext cx="1191366" cy="9332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88A8EB-66B7-7D48-B66D-01FF97B4567F}"/>
              </a:ext>
            </a:extLst>
          </p:cNvPr>
          <p:cNvSpPr txBox="1"/>
          <p:nvPr/>
        </p:nvSpPr>
        <p:spPr>
          <a:xfrm>
            <a:off x="772192" y="5210969"/>
            <a:ext cx="954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Fields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6ED6C2-E037-4F4C-B48E-593E2A4828DD}"/>
              </a:ext>
            </a:extLst>
          </p:cNvPr>
          <p:cNvSpPr txBox="1"/>
          <p:nvPr/>
        </p:nvSpPr>
        <p:spPr>
          <a:xfrm>
            <a:off x="2322697" y="5210969"/>
            <a:ext cx="121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Storage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5B093C-043F-9345-954B-47FC61C4FFCE}"/>
              </a:ext>
            </a:extLst>
          </p:cNvPr>
          <p:cNvSpPr txBox="1"/>
          <p:nvPr/>
        </p:nvSpPr>
        <p:spPr>
          <a:xfrm>
            <a:off x="3798157" y="5210970"/>
            <a:ext cx="1547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Food</a:t>
            </a:r>
          </a:p>
          <a:p>
            <a:pPr algn="ctr"/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Processor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CD2CF5-6932-B942-9AA9-0A39A5320DE7}"/>
              </a:ext>
            </a:extLst>
          </p:cNvPr>
          <p:cNvSpPr txBox="1"/>
          <p:nvPr/>
        </p:nvSpPr>
        <p:spPr>
          <a:xfrm>
            <a:off x="5281114" y="5210969"/>
            <a:ext cx="1868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Food Manufacture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E71F41-00B4-794F-904C-E78FE45777D2}"/>
              </a:ext>
            </a:extLst>
          </p:cNvPr>
          <p:cNvSpPr txBox="1"/>
          <p:nvPr/>
        </p:nvSpPr>
        <p:spPr>
          <a:xfrm>
            <a:off x="6971573" y="5210969"/>
            <a:ext cx="1675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Distributor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95E920-1956-3345-8E52-42822C4D3C3C}"/>
              </a:ext>
            </a:extLst>
          </p:cNvPr>
          <p:cNvSpPr txBox="1"/>
          <p:nvPr/>
        </p:nvSpPr>
        <p:spPr>
          <a:xfrm>
            <a:off x="8781993" y="5210969"/>
            <a:ext cx="119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Retailer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30EB6-C69E-EC4E-9580-220E235E954D}"/>
              </a:ext>
            </a:extLst>
          </p:cNvPr>
          <p:cNvSpPr txBox="1"/>
          <p:nvPr/>
        </p:nvSpPr>
        <p:spPr>
          <a:xfrm>
            <a:off x="10367235" y="5210969"/>
            <a:ext cx="1262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Kitchen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F201F9-255E-B44F-9B36-9170645F98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7584" y="4738788"/>
            <a:ext cx="347051" cy="3663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BB5D11-A9B3-CD4E-AD41-B458680A4F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2353" y="4738788"/>
            <a:ext cx="347051" cy="3663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EDFE14-9BC2-DA4D-9A4A-CA1B09F423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7324" y="4738788"/>
            <a:ext cx="347051" cy="3663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94E0EB6-9795-1943-B265-E98922BE4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7882" y="4738788"/>
            <a:ext cx="347051" cy="3663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24F1D7-A7CD-3D48-AC79-FE6B281783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0053" y="4738788"/>
            <a:ext cx="347051" cy="3663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CC3728-D862-C547-BEC6-7C9405CEA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0707" y="4521090"/>
            <a:ext cx="326563" cy="1994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C1E74D4-43C4-354D-A43B-4473A310B2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2415" y="4521090"/>
            <a:ext cx="326563" cy="1994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BB4665-6AD1-F84F-92E8-78F5B1B738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15269" y="4521090"/>
            <a:ext cx="326563" cy="1994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21DF77-033A-5C41-9829-C42F4E650C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5745" y="4521090"/>
            <a:ext cx="326563" cy="1994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222CD3B-2478-E94B-B0EF-F7548F7F55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3885" y="4521090"/>
            <a:ext cx="326563" cy="1994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89DD17B-C56B-D945-B6D0-AFE4EE859C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68502" y="4521090"/>
            <a:ext cx="326563" cy="19941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7EA5C38-0913-3B4C-A7CC-655DEA637D06}"/>
              </a:ext>
            </a:extLst>
          </p:cNvPr>
          <p:cNvSpPr txBox="1"/>
          <p:nvPr/>
        </p:nvSpPr>
        <p:spPr>
          <a:xfrm>
            <a:off x="413425" y="354252"/>
            <a:ext cx="10314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800" dirty="0">
                <a:latin typeface="+mj-lt"/>
                <a:ea typeface="Source Sans Pro" panose="020B0503030403020204" pitchFamily="34" charset="0"/>
              </a:rPr>
              <a:t>G</a:t>
            </a:r>
            <a:r>
              <a:rPr lang="en-US" sz="4800" dirty="0">
                <a:latin typeface="+mj-lt"/>
                <a:ea typeface="Source Sans Pro" panose="020B0503030403020204" pitchFamily="34" charset="0"/>
              </a:rPr>
              <a:t>lobal food supply chain</a:t>
            </a:r>
            <a:r>
              <a:rPr lang="lv-LV" sz="4800" dirty="0">
                <a:latin typeface="+mj-lt"/>
                <a:ea typeface="Source Sans Pro" panose="020B0503030403020204" pitchFamily="34" charset="0"/>
              </a:rPr>
              <a:t>s</a:t>
            </a:r>
            <a:endParaRPr lang="en-US" sz="4800" dirty="0"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AC710C-AD49-4F24-B46B-7B4995F3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396F9-DE21-41C3-8BF9-E0A1273C8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727598AB-FEBD-4211-8AB8-20643B607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89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29557-A129-E348-879E-ED2B5BD0337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7106" y="479889"/>
            <a:ext cx="12192000" cy="1282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>
                <a:latin typeface="+mj-lt"/>
              </a:rPr>
              <a:t>Where is the biggest amount of food wasted (in EU)?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A9C29-8024-9A4E-8E89-45F12D926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69" y="1916271"/>
            <a:ext cx="11067102" cy="38204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D05C7F-45DA-5343-9DE9-D0B4D653798A}"/>
              </a:ext>
            </a:extLst>
          </p:cNvPr>
          <p:cNvSpPr/>
          <p:nvPr/>
        </p:nvSpPr>
        <p:spPr>
          <a:xfrm>
            <a:off x="8393514" y="6193445"/>
            <a:ext cx="3477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(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FUSIONS,</a:t>
            </a:r>
            <a:r>
              <a:rPr lang="lt-LT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2016</a:t>
            </a:r>
            <a:r>
              <a:rPr lang="lt-LT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; Priefer et al., 2016)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BA2878-FC6E-3B4A-88E3-BE2A24CECB1A}"/>
              </a:ext>
            </a:extLst>
          </p:cNvPr>
          <p:cNvSpPr/>
          <p:nvPr/>
        </p:nvSpPr>
        <p:spPr>
          <a:xfrm>
            <a:off x="3573509" y="4070371"/>
            <a:ext cx="2071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47 </a:t>
            </a:r>
            <a:r>
              <a:rPr lang="lt-LT" sz="24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mil</a:t>
            </a:r>
            <a:r>
              <a:rPr lang="en-GB" sz="2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l. tones</a:t>
            </a:r>
            <a:r>
              <a:rPr lang="lt-LT" sz="2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CB4109-DD25-49F2-B0B1-5711986B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60BB26-5585-415D-8F11-F2D839C2D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1A8090-B2F8-4748-8918-3817EB593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79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0EB6A-1292-4B03-B354-5321FF971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307" y="309266"/>
            <a:ext cx="8343663" cy="612051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662DAEF-D3FA-436B-AA38-A648913CA3D0}"/>
              </a:ext>
            </a:extLst>
          </p:cNvPr>
          <p:cNvSpPr txBox="1">
            <a:spLocks/>
          </p:cNvSpPr>
          <p:nvPr/>
        </p:nvSpPr>
        <p:spPr>
          <a:xfrm>
            <a:off x="472164" y="428219"/>
            <a:ext cx="3461668" cy="3624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dirty="0">
                <a:latin typeface="+mj-lt"/>
              </a:rPr>
              <a:t>What is in the most wasted food basket?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CAC36-92D5-4BA7-B5C9-990C85F487CE}"/>
              </a:ext>
            </a:extLst>
          </p:cNvPr>
          <p:cNvSpPr txBox="1"/>
          <p:nvPr/>
        </p:nvSpPr>
        <p:spPr>
          <a:xfrm>
            <a:off x="727389" y="6060449"/>
            <a:ext cx="3602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lv-LV" dirty="0"/>
              <a:t>(</a:t>
            </a:r>
            <a:r>
              <a:rPr lang="lv-LV" i="1" dirty="0"/>
              <a:t>FAO, 2013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ACCC2-600A-45B6-A32A-30FD55D76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1EC0D-D33F-4E1B-8A83-B5763668C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4840E-B777-4E3A-BDDA-A43350DC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81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E059C8E-94FB-1846-92B8-DE645D393F0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23495" r="23495"/>
          <a:stretch>
            <a:fillRect/>
          </a:stretch>
        </p:blipFill>
        <p:spPr>
          <a:xfrm>
            <a:off x="6738938" y="0"/>
            <a:ext cx="5453062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7FEDB-BA65-B149-9EC5-36394A2F2D1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0306" y="341313"/>
            <a:ext cx="6131859" cy="7363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400" dirty="0">
                <a:latin typeface="+mj-lt"/>
              </a:rPr>
              <a:t>What is wasted with food waste?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6671DF-1C65-914E-B1E4-07D6E45F0BC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0305" y="1882588"/>
            <a:ext cx="6131859" cy="47775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Environmental quality</a:t>
            </a:r>
            <a:r>
              <a:rPr lang="en-US" dirty="0"/>
              <a:t>:</a:t>
            </a:r>
          </a:p>
          <a:p>
            <a:pPr marL="449263" lvl="1" indent="-342900">
              <a:spcBef>
                <a:spcPts val="1000"/>
              </a:spcBef>
            </a:pPr>
            <a:r>
              <a:rPr lang="en-US" sz="2800" dirty="0"/>
              <a:t>resources – water, energy, materials, land,</a:t>
            </a:r>
          </a:p>
          <a:p>
            <a:pPr marL="449263" lvl="1" indent="-342900">
              <a:spcBef>
                <a:spcPts val="1000"/>
              </a:spcBef>
            </a:pPr>
            <a:r>
              <a:rPr lang="en-US" sz="2800" dirty="0"/>
              <a:t>air, water, soil and climate stability,</a:t>
            </a:r>
          </a:p>
          <a:p>
            <a:pPr marL="449263" lvl="1" indent="-342900">
              <a:spcBef>
                <a:spcPts val="1000"/>
              </a:spcBef>
            </a:pPr>
            <a:r>
              <a:rPr lang="en-US" sz="2800" dirty="0"/>
              <a:t>biodiversity.</a:t>
            </a:r>
          </a:p>
          <a:p>
            <a:pPr marL="0" indent="0">
              <a:buNone/>
            </a:pPr>
            <a:r>
              <a:rPr lang="en-US" b="1" dirty="0"/>
              <a:t>Social possibilities: </a:t>
            </a:r>
          </a:p>
          <a:p>
            <a:pPr marL="449263"/>
            <a:r>
              <a:rPr lang="en-US" dirty="0"/>
              <a:t>food security, </a:t>
            </a:r>
          </a:p>
          <a:p>
            <a:pPr marL="449263"/>
            <a:r>
              <a:rPr lang="en-US" dirty="0"/>
              <a:t>decent work, </a:t>
            </a:r>
          </a:p>
          <a:p>
            <a:pPr marL="449263"/>
            <a:r>
              <a:rPr lang="en-US" dirty="0"/>
              <a:t>well-being.</a:t>
            </a:r>
          </a:p>
          <a:p>
            <a:pPr marL="0" indent="0">
              <a:buNone/>
            </a:pPr>
            <a:r>
              <a:rPr lang="en-US" b="1" dirty="0"/>
              <a:t>Economic possibilities</a:t>
            </a:r>
            <a:r>
              <a:rPr lang="en-US" dirty="0"/>
              <a:t>: money.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290A10-DF15-4734-AD84-84C471B3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12/10/2021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336E9-C70F-4261-959D-B6298B17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Great Taste - Zero Waste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60E38-1F5E-431B-8E2A-90542A9A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D714A-D38E-4BD3-9881-ABA0352C85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60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1008</Words>
  <Application>Microsoft Office PowerPoint</Application>
  <PresentationFormat>Widescreen</PresentationFormat>
  <Paragraphs>158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Abadi MT Condensed Light</vt:lpstr>
      <vt:lpstr>Arial</vt:lpstr>
      <vt:lpstr>Calibri</vt:lpstr>
      <vt:lpstr>Calibri Light</vt:lpstr>
      <vt:lpstr>Source Sans Pro</vt:lpstr>
      <vt:lpstr>Source Sans Pro Black</vt:lpstr>
      <vt:lpstr>Office Theme</vt:lpstr>
      <vt:lpstr>Inconvenient side of the food waste: Latvian NGO Green Liberty experience</vt:lpstr>
      <vt:lpstr>More than 1/3 or ~ 40 % of food produced for humans is wasted.  2.5 billion tonnes of around the world each year.   (WWF &amp; TESCO, 2021)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Inconvenient side of the food waste: Latvian NGO Green Liberty experience</dc:title>
  <dc:creator>Inga Belousa</dc:creator>
  <cp:lastModifiedBy>Inga Belousa</cp:lastModifiedBy>
  <cp:revision>7</cp:revision>
  <dcterms:created xsi:type="dcterms:W3CDTF">2021-10-11T10:20:29Z</dcterms:created>
  <dcterms:modified xsi:type="dcterms:W3CDTF">2021-10-11T16:07:59Z</dcterms:modified>
</cp:coreProperties>
</file>