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itillium Web" panose="00000500000000000000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gkui/KDJ0mCAxOxijpoyGFo9e4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cb3ef91d9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cb3ef91d9d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cb3ef91d9d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cb3ef91d9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cb3ef91d9d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cb3ef91d9d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cb3ef91d9d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cb3ef91d9d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cb3ef91d9d_0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cb3ef91d9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cb3ef91d9d_0_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cb3ef91d9d_0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f69ac73a79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f69ac73a79_2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f69ac73a79_2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c7a14d5bce_5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gc7a14d5bce_5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gc7a14d5bce_5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7a14d5bce_5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c7a14d5bce_5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gc7a14d5bce_5_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f17bd44431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gf17bd44431_1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" name="Google Shape;130;gf17bd44431_1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f17bd444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f17bd4443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f17bd4443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f70ed8296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gf70ed82961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gf70ed82961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f69ac73a7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f69ac73a79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f69ac73a79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c7a14d5bce_5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gc7a14d5bce_5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gc7a14d5bce_5_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7a14d5bce_5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c7a14d5bce_5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gc7a14d5bce_5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4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4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4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4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" name="Google Shape;29;p24"/>
          <p:cNvSpPr/>
          <p:nvPr/>
        </p:nvSpPr>
        <p:spPr>
          <a:xfrm>
            <a:off x="8762035" y="393539"/>
            <a:ext cx="1574157" cy="84495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30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40202" y="599154"/>
            <a:ext cx="1698528" cy="526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">
  <p:cSld name="Układ niestandardow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ext Slide 02">
  <p:cSld name="Blank Text Slide 0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5" descr="F:\Birmingham\MSU\Creative Services\DG EAC Framework jobs\EIT\2014 EIT re-brand\Brand elements examples\Mock-ups\Examples\Powerpoint Template\Old\Graphic_element.png"/>
          <p:cNvPicPr preferRelativeResize="0"/>
          <p:nvPr/>
        </p:nvPicPr>
        <p:blipFill rotWithShape="1">
          <a:blip r:embed="rId2">
            <a:alphaModFix/>
          </a:blip>
          <a:srcRect t="17637" r="38726"/>
          <a:stretch/>
        </p:blipFill>
        <p:spPr>
          <a:xfrm>
            <a:off x="10251268" y="1"/>
            <a:ext cx="1940733" cy="260868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35"/>
          <p:cNvSpPr txBox="1">
            <a:spLocks noGrp="1"/>
          </p:cNvSpPr>
          <p:nvPr>
            <p:ph type="body" idx="1"/>
          </p:nvPr>
        </p:nvSpPr>
        <p:spPr>
          <a:xfrm>
            <a:off x="623393" y="541719"/>
            <a:ext cx="9000000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2"/>
          </p:nvPr>
        </p:nvSpPr>
        <p:spPr>
          <a:xfrm>
            <a:off x="623393" y="1196977"/>
            <a:ext cx="900000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>
                <a:solidFill>
                  <a:schemeClr val="dk1"/>
                </a:solidFill>
              </a:defRPr>
            </a:lvl1pPr>
            <a:lvl2pPr marL="914400" lvl="1" indent="-355600" algn="l">
              <a:lnSpc>
                <a:spcPct val="113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/>
            </a:lvl2pPr>
            <a:lvl3pPr marL="1371600" lvl="2" indent="-355600" algn="l">
              <a:lnSpc>
                <a:spcPct val="113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113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openxmlformats.org/officeDocument/2006/relationships/hyperlink" Target="https://eitfoodhive.eu/" TargetMode="External"/><Relationship Id="rId3" Type="http://schemas.openxmlformats.org/officeDocument/2006/relationships/image" Target="../media/image28.jpg"/><Relationship Id="rId21" Type="http://schemas.openxmlformats.org/officeDocument/2006/relationships/image" Target="../media/image38.png"/><Relationship Id="rId7" Type="http://schemas.openxmlformats.org/officeDocument/2006/relationships/hyperlink" Target="https://www.facebook.com/EITFood.eu/" TargetMode="External"/><Relationship Id="rId12" Type="http://schemas.openxmlformats.org/officeDocument/2006/relationships/hyperlink" Target="https://www.linkedin.com/company/eit-food/" TargetMode="External"/><Relationship Id="rId17" Type="http://schemas.openxmlformats.org/officeDocument/2006/relationships/image" Target="../media/image36.pn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6" Type="http://schemas.openxmlformats.org/officeDocument/2006/relationships/hyperlink" Target="https://www.youtube.com/channel/UCwRtNjyVEL8eZt8fdxfENJQ" TargetMode="External"/><Relationship Id="rId20" Type="http://schemas.openxmlformats.org/officeDocument/2006/relationships/hyperlink" Target="https://www.foodunfolded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eitfood.eu" TargetMode="External"/><Relationship Id="rId11" Type="http://schemas.openxmlformats.org/officeDocument/2006/relationships/image" Target="../media/image33.png"/><Relationship Id="rId24" Type="http://schemas.openxmlformats.org/officeDocument/2006/relationships/image" Target="../media/image41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23" Type="http://schemas.openxmlformats.org/officeDocument/2006/relationships/image" Target="../media/image40.png"/><Relationship Id="rId10" Type="http://schemas.openxmlformats.org/officeDocument/2006/relationships/hyperlink" Target="https://twitter.com/EITFood" TargetMode="External"/><Relationship Id="rId19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hyperlink" Target="https://www.instagram.com/food.unfolded/" TargetMode="External"/><Relationship Id="rId2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0"/>
          <p:cNvSpPr/>
          <p:nvPr/>
        </p:nvSpPr>
        <p:spPr>
          <a:xfrm>
            <a:off x="10089427" y="1405813"/>
            <a:ext cx="613200" cy="1132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1251386" y="4895463"/>
            <a:ext cx="613129" cy="113211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0"/>
          <p:cNvSpPr/>
          <p:nvPr/>
        </p:nvSpPr>
        <p:spPr>
          <a:xfrm>
            <a:off x="357078" y="292036"/>
            <a:ext cx="3942786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IMPROVING FOOD TOGETHER</a:t>
            </a:r>
            <a:endParaRPr sz="1600" b="1" i="0" u="none" strike="noStrike" cap="none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0"/>
          <p:cNvSpPr txBox="1"/>
          <p:nvPr/>
        </p:nvSpPr>
        <p:spPr>
          <a:xfrm>
            <a:off x="361167" y="517743"/>
            <a:ext cx="85077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6AB645"/>
                </a:solidFill>
                <a:latin typeface="Titillium Web"/>
                <a:ea typeface="Titillium Web"/>
                <a:cs typeface="Titillium Web"/>
                <a:sym typeface="Titillium Web"/>
              </a:rPr>
              <a:t>OUR IMPACT </a:t>
            </a:r>
            <a:endParaRPr sz="3200" b="1" i="0" u="none" strike="noStrike" cap="none">
              <a:solidFill>
                <a:srgbClr val="6AB64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6AB64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7" name="Google Shape;10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"/>
            <a:ext cx="12192000" cy="6857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gcb3ef91d9d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" y="2"/>
            <a:ext cx="1219198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cb3ef91d9d_0_18"/>
          <p:cNvSpPr txBox="1">
            <a:spLocks noGrp="1"/>
          </p:cNvSpPr>
          <p:nvPr>
            <p:ph type="title"/>
          </p:nvPr>
        </p:nvSpPr>
        <p:spPr>
          <a:xfrm>
            <a:off x="599500" y="1169200"/>
            <a:ext cx="6668700" cy="3265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457200" lvl="0" indent="-527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700"/>
              <a:buFont typeface="Titillium Web"/>
              <a:buChar char="●"/>
            </a:pPr>
            <a:r>
              <a:rPr lang="en-GB" sz="4700">
                <a:solidFill>
                  <a:srgbClr val="92D050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A daily break </a:t>
            </a:r>
            <a:endParaRPr sz="4700">
              <a:solidFill>
                <a:srgbClr val="92D050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>
                <a:solidFill>
                  <a:srgbClr val="92D050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to share </a:t>
            </a:r>
            <a:endParaRPr sz="4700">
              <a:solidFill>
                <a:srgbClr val="92D050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>
                <a:solidFill>
                  <a:srgbClr val="92D050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a team meal</a:t>
            </a:r>
            <a:endParaRPr sz="4700">
              <a:solidFill>
                <a:srgbClr val="92D050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34EA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87" name="Google Shape;187;gcb3ef91d9d_0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0750" y="6004700"/>
            <a:ext cx="3504799" cy="6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cb3ef91d9d_0_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5625" y="0"/>
            <a:ext cx="7143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gcb3ef91d9d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cb3ef91d9d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4455" y="0"/>
            <a:ext cx="1028184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cb3ef91d9d_0_7"/>
          <p:cNvSpPr txBox="1">
            <a:spLocks noGrp="1"/>
          </p:cNvSpPr>
          <p:nvPr>
            <p:ph type="title"/>
          </p:nvPr>
        </p:nvSpPr>
        <p:spPr>
          <a:xfrm>
            <a:off x="189200" y="120425"/>
            <a:ext cx="6511500" cy="599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45720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B645"/>
              </a:buClr>
              <a:buSzPts val="4000"/>
              <a:buFont typeface="Titillium Web"/>
              <a:buChar char="●"/>
            </a:pPr>
            <a:r>
              <a:rPr lang="en-GB" sz="4000">
                <a:solidFill>
                  <a:srgbClr val="6AB645"/>
                </a:solidFill>
                <a:latin typeface="Titillium Web"/>
                <a:ea typeface="Titillium Web"/>
                <a:cs typeface="Titillium Web"/>
                <a:sym typeface="Titillium Web"/>
              </a:rPr>
              <a:t>T</a:t>
            </a:r>
            <a:r>
              <a:rPr lang="en-GB" sz="4000">
                <a:solidFill>
                  <a:srgbClr val="6AB645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eam education: </a:t>
            </a:r>
            <a:endParaRPr sz="4000">
              <a:solidFill>
                <a:srgbClr val="6AB645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6AB645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product and producer knowledge,</a:t>
            </a:r>
            <a:endParaRPr sz="4000">
              <a:solidFill>
                <a:srgbClr val="6AB645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6AB645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 reducing</a:t>
            </a:r>
            <a:endParaRPr sz="4000">
              <a:solidFill>
                <a:srgbClr val="6AB645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6AB645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 food waste</a:t>
            </a:r>
            <a:endParaRPr sz="4000">
              <a:solidFill>
                <a:srgbClr val="6AB645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6AB645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 sustainable practices</a:t>
            </a:r>
            <a:endParaRPr sz="4000">
              <a:solidFill>
                <a:srgbClr val="6AB645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500" b="1">
              <a:solidFill>
                <a:srgbClr val="92D050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034EA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gcb3ef91d9d_0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cb3ef91d9d_0_61"/>
          <p:cNvSpPr txBox="1">
            <a:spLocks noGrp="1"/>
          </p:cNvSpPr>
          <p:nvPr>
            <p:ph type="title"/>
          </p:nvPr>
        </p:nvSpPr>
        <p:spPr>
          <a:xfrm>
            <a:off x="6332475" y="1279900"/>
            <a:ext cx="5218800" cy="56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457200" lvl="0" indent="-463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B645"/>
              </a:buClr>
              <a:buSzPts val="3700"/>
              <a:buFont typeface="Titillium Web"/>
              <a:buChar char="●"/>
            </a:pPr>
            <a:r>
              <a:rPr lang="en-GB" sz="3700">
                <a:solidFill>
                  <a:srgbClr val="6AB645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Management of waste as a material for further use</a:t>
            </a:r>
            <a:endParaRPr sz="3700">
              <a:solidFill>
                <a:srgbClr val="6AB64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00">
              <a:solidFill>
                <a:srgbClr val="6AB64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457200" lvl="0" indent="-463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B645"/>
              </a:buClr>
              <a:buSzPts val="3700"/>
              <a:buFont typeface="Titillium Web"/>
              <a:buChar char="●"/>
            </a:pPr>
            <a:r>
              <a:rPr lang="en-GB" sz="3700">
                <a:solidFill>
                  <a:srgbClr val="6AB645"/>
                </a:solidFill>
                <a:latin typeface="Titillium Web"/>
                <a:ea typeface="Titillium Web"/>
                <a:cs typeface="Titillium Web"/>
                <a:sym typeface="Titillium Web"/>
              </a:rPr>
              <a:t>Own production of meal ingredients</a:t>
            </a:r>
            <a:endParaRPr sz="3700">
              <a:solidFill>
                <a:srgbClr val="6AB64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500" b="1">
              <a:solidFill>
                <a:srgbClr val="92D050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34EA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04" name="Google Shape;204;gcb3ef91d9d_0_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063775" y="25"/>
            <a:ext cx="986539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cb3ef91d9d_0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1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cb3ef91d9d_0_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6025" y="10200"/>
            <a:ext cx="8265974" cy="541422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cb3ef91d9d_0_54"/>
          <p:cNvSpPr txBox="1">
            <a:spLocks noGrp="1"/>
          </p:cNvSpPr>
          <p:nvPr>
            <p:ph type="title"/>
          </p:nvPr>
        </p:nvSpPr>
        <p:spPr>
          <a:xfrm>
            <a:off x="462450" y="4667100"/>
            <a:ext cx="6837300" cy="1647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500">
                <a:solidFill>
                  <a:srgbClr val="6AB645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•Building a network of cooperating restaurants</a:t>
            </a:r>
            <a:endParaRPr sz="4500">
              <a:solidFill>
                <a:srgbClr val="6AB645"/>
              </a:solidFill>
              <a:highlight>
                <a:schemeClr val="lt1"/>
              </a:highlight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f69ac73a79_2_19"/>
          <p:cNvSpPr txBox="1">
            <a:spLocks noGrp="1"/>
          </p:cNvSpPr>
          <p:nvPr>
            <p:ph type="title"/>
          </p:nvPr>
        </p:nvSpPr>
        <p:spPr>
          <a:xfrm>
            <a:off x="286400" y="22457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6AB645"/>
                </a:solidFill>
              </a:rPr>
              <a:t>Report Direction Restaurant of the Future </a:t>
            </a:r>
            <a:endParaRPr sz="4000">
              <a:solidFill>
                <a:srgbClr val="6AB645"/>
              </a:solidFill>
            </a:endParaRPr>
          </a:p>
        </p:txBody>
      </p:sp>
      <p:sp>
        <p:nvSpPr>
          <p:cNvPr id="219" name="Google Shape;219;gf69ac73a79_2_19"/>
          <p:cNvSpPr txBox="1">
            <a:spLocks noGrp="1"/>
          </p:cNvSpPr>
          <p:nvPr>
            <p:ph type="body" idx="1"/>
          </p:nvPr>
        </p:nvSpPr>
        <p:spPr>
          <a:xfrm>
            <a:off x="646775" y="2557200"/>
            <a:ext cx="38940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500" dirty="0"/>
              <a:t>The summary of the research and co-creative </a:t>
            </a:r>
            <a:r>
              <a:rPr lang="en-GB" sz="2500" dirty="0" err="1"/>
              <a:t>HoReCa</a:t>
            </a:r>
            <a:r>
              <a:rPr lang="en-GB" sz="2500" dirty="0"/>
              <a:t> representatives’ work together with the list of 25 sustainable practices </a:t>
            </a:r>
            <a:endParaRPr sz="25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500" dirty="0">
                <a:solidFill>
                  <a:srgbClr val="6AB645"/>
                </a:solidFill>
              </a:rPr>
              <a:t>Available to download</a:t>
            </a:r>
            <a:r>
              <a:rPr lang="en-GB" sz="2500" dirty="0"/>
              <a:t> </a:t>
            </a:r>
            <a:r>
              <a:rPr lang="en-GB" sz="2500" dirty="0">
                <a:solidFill>
                  <a:srgbClr val="6AB645"/>
                </a:solidFill>
              </a:rPr>
              <a:t>in </a:t>
            </a:r>
            <a:r>
              <a:rPr lang="en-GB" sz="2500" b="1" dirty="0">
                <a:solidFill>
                  <a:srgbClr val="6AB645"/>
                </a:solidFill>
              </a:rPr>
              <a:t>November.</a:t>
            </a:r>
            <a:endParaRPr sz="2500"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20" name="Google Shape;220;gf69ac73a79_2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5690" y="1550275"/>
            <a:ext cx="898314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f69ac73a79_2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7350" y="2557188"/>
            <a:ext cx="6146075" cy="307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1" descr="A person standing in front of a crow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" y="-118"/>
            <a:ext cx="12244386" cy="686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008" y="2381"/>
            <a:ext cx="12077700" cy="6861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1"/>
          <p:cNvSpPr/>
          <p:nvPr/>
        </p:nvSpPr>
        <p:spPr>
          <a:xfrm>
            <a:off x="510746" y="4694127"/>
            <a:ext cx="1853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Become part </a:t>
            </a:r>
            <a:br>
              <a:rPr lang="en-GB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of our community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1"/>
          <p:cNvSpPr txBox="1"/>
          <p:nvPr/>
        </p:nvSpPr>
        <p:spPr>
          <a:xfrm>
            <a:off x="1076733" y="946242"/>
            <a:ext cx="4503005" cy="41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90"/>
              <a:buFont typeface="Calibri"/>
              <a:buNone/>
            </a:pPr>
            <a:r>
              <a:rPr lang="en-GB" sz="4400" b="1" i="0" u="none" strike="noStrike" cap="none">
                <a:solidFill>
                  <a:srgbClr val="92D050"/>
                </a:solidFill>
                <a:latin typeface="Titillium Web"/>
                <a:ea typeface="Titillium Web"/>
                <a:cs typeface="Titillium Web"/>
                <a:sym typeface="Titillium Web"/>
              </a:rPr>
              <a:t>LET’S CREATE</a:t>
            </a:r>
            <a:endParaRPr sz="4400" b="1" i="0" u="none" strike="noStrike" cap="none">
              <a:solidFill>
                <a:srgbClr val="92D05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31" name="Google Shape;231;p31"/>
          <p:cNvSpPr/>
          <p:nvPr/>
        </p:nvSpPr>
        <p:spPr>
          <a:xfrm>
            <a:off x="2512539" y="4694127"/>
            <a:ext cx="1853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Share </a:t>
            </a:r>
            <a:br>
              <a:rPr lang="en-GB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your ideas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1"/>
          <p:cNvSpPr/>
          <p:nvPr/>
        </p:nvSpPr>
        <p:spPr>
          <a:xfrm>
            <a:off x="4514350" y="4694127"/>
            <a:ext cx="185340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Help us transform the food sector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31"/>
          <p:cNvSpPr/>
          <p:nvPr/>
        </p:nvSpPr>
        <p:spPr>
          <a:xfrm>
            <a:off x="10063986" y="1813675"/>
            <a:ext cx="2020500" cy="2020500"/>
          </a:xfrm>
          <a:prstGeom prst="ellipse">
            <a:avLst/>
          </a:prstGeom>
          <a:solidFill>
            <a:srgbClr val="2748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1"/>
          <p:cNvSpPr/>
          <p:nvPr/>
        </p:nvSpPr>
        <p:spPr>
          <a:xfrm rot="638078">
            <a:off x="10195087" y="2362233"/>
            <a:ext cx="1762167" cy="923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FIND OUT MORE AT </a:t>
            </a:r>
            <a:r>
              <a:rPr lang="en-GB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EITFOOD.EU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1"/>
          <p:cNvSpPr txBox="1"/>
          <p:nvPr/>
        </p:nvSpPr>
        <p:spPr>
          <a:xfrm>
            <a:off x="-381415" y="1533365"/>
            <a:ext cx="7419301" cy="58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6AB645"/>
                </a:solidFill>
                <a:latin typeface="Titillium Web"/>
                <a:ea typeface="Titillium Web"/>
                <a:cs typeface="Titillium Web"/>
                <a:sym typeface="Titillium Web"/>
              </a:rPr>
              <a:t> </a:t>
            </a:r>
            <a:r>
              <a:rPr lang="en-GB" sz="4000" b="1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FUTURE OF FOOD </a:t>
            </a:r>
            <a:endParaRPr sz="4000" b="1" i="0" u="none" strike="noStrike" cap="non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rgbClr val="6AB645"/>
                </a:solidFill>
                <a:latin typeface="Titillium Web"/>
                <a:ea typeface="Titillium Web"/>
                <a:cs typeface="Titillium Web"/>
                <a:sym typeface="Titillium Web"/>
              </a:rPr>
              <a:t>             </a:t>
            </a:r>
            <a:endParaRPr sz="3200" b="1" i="0" u="none" strike="noStrike" cap="none">
              <a:solidFill>
                <a:srgbClr val="6AB64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36" name="Google Shape;236;p31"/>
          <p:cNvSpPr/>
          <p:nvPr/>
        </p:nvSpPr>
        <p:spPr>
          <a:xfrm>
            <a:off x="510751" y="5625900"/>
            <a:ext cx="6527100" cy="653400"/>
          </a:xfrm>
          <a:prstGeom prst="rect">
            <a:avLst/>
          </a:prstGeom>
          <a:solidFill>
            <a:srgbClr val="2748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1"/>
          <p:cNvSpPr txBox="1"/>
          <p:nvPr/>
        </p:nvSpPr>
        <p:spPr>
          <a:xfrm>
            <a:off x="582651" y="5710481"/>
            <a:ext cx="19983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CONTACT DETAILS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1">
            <a:hlinkClick r:id="rId6"/>
          </p:cNvPr>
          <p:cNvSpPr/>
          <p:nvPr/>
        </p:nvSpPr>
        <p:spPr>
          <a:xfrm>
            <a:off x="586625" y="5874900"/>
            <a:ext cx="2648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clcnortheast</a:t>
            </a:r>
            <a:r>
              <a:rPr lang="en-GB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@eitfood.eu</a:t>
            </a: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31" descr="A picture containing drawing&#10;&#10;Description automatically generated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34741" y="5774771"/>
            <a:ext cx="355600" cy="3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65950" y="2785775"/>
            <a:ext cx="2240525" cy="224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1" descr="A picture containing drawing&#10;&#10;Description automatically generated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343220" y="5774771"/>
            <a:ext cx="355600" cy="3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1" descr="Icon&#10;&#10;Description automatically generated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708036" y="5774771"/>
            <a:ext cx="355600" cy="3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1" descr="Icon&#10;&#10;Description automatically generated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240152" y="5774771"/>
            <a:ext cx="355600" cy="3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1" descr="A picture containing drawing&#10;&#10;Description automatically generated">
            <a:hlinkClick r:id="rId16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772268" y="5774771"/>
            <a:ext cx="355600" cy="3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1" descr="Logo, icon&#10;&#10;Description automatically generated">
            <a:hlinkClick r:id="rId18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304384" y="5781121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1" descr="Icon&#10;&#10;Description automatically generated">
            <a:hlinkClick r:id="rId20"/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823803" y="5781121"/>
            <a:ext cx="3429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1"/>
          <p:cNvSpPr txBox="1"/>
          <p:nvPr/>
        </p:nvSpPr>
        <p:spPr>
          <a:xfrm>
            <a:off x="1956326" y="1949214"/>
            <a:ext cx="2743200" cy="469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00B0F0"/>
                </a:solidFill>
                <a:latin typeface="Titillium Web"/>
                <a:ea typeface="Titillium Web"/>
                <a:cs typeface="Titillium Web"/>
                <a:sym typeface="Titillium Web"/>
              </a:rPr>
              <a:t>TOGETHER</a:t>
            </a:r>
            <a:r>
              <a:rPr lang="en-GB" sz="3200" b="1" i="0" u="none" strike="noStrike" cap="none">
                <a:solidFill>
                  <a:srgbClr val="00B0F0"/>
                </a:solidFill>
                <a:latin typeface="Titillium Web"/>
                <a:ea typeface="Titillium Web"/>
                <a:cs typeface="Titillium Web"/>
                <a:sym typeface="Titillium Web"/>
              </a:rPr>
              <a:t>!​</a:t>
            </a:r>
            <a:endParaRPr sz="3200" b="1" i="0" u="none" strike="noStrike" cap="none">
              <a:solidFill>
                <a:srgbClr val="00B0F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48" name="Google Shape;248;p3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229032" y="2692252"/>
            <a:ext cx="2240526" cy="2240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1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23575" y="2804591"/>
            <a:ext cx="2088975" cy="208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1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570761" y="471052"/>
            <a:ext cx="1523481" cy="44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9096084" y="400814"/>
            <a:ext cx="1178891" cy="58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c7a14d5bce_5_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114" name="Google Shape;114;gc7a14d5bce_5_44"/>
          <p:cNvSpPr txBox="1">
            <a:spLocks noGrp="1"/>
          </p:cNvSpPr>
          <p:nvPr>
            <p:ph type="body" idx="1"/>
          </p:nvPr>
        </p:nvSpPr>
        <p:spPr>
          <a:xfrm>
            <a:off x="5634575" y="1778325"/>
            <a:ext cx="553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>
                <a:solidFill>
                  <a:schemeClr val="accent1"/>
                </a:solidFill>
              </a:rPr>
              <a:t>HoReCa sector proved to be most heavily negatively impacted by the COVID-19 and faced multiple challenges due to lockdowns.​</a:t>
            </a:r>
            <a:endParaRPr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>
                <a:solidFill>
                  <a:schemeClr val="accent1"/>
                </a:solidFill>
              </a:rPr>
              <a:t>How can HoReCa implement sustainable practices in this challenging time?</a:t>
            </a:r>
            <a:endParaRPr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115" name="Google Shape;115;gc7a14d5bce_5_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52151"/>
            <a:ext cx="5823749" cy="587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c7a14d5bce_5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7" y="0"/>
            <a:ext cx="1218142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c7a14d5bce_5_62"/>
          <p:cNvSpPr txBox="1">
            <a:spLocks noGrp="1"/>
          </p:cNvSpPr>
          <p:nvPr>
            <p:ph type="title"/>
          </p:nvPr>
        </p:nvSpPr>
        <p:spPr>
          <a:xfrm>
            <a:off x="562300" y="3651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COVID-19 Impact on the HoReCa in Poland</a:t>
            </a:r>
            <a:endParaRPr sz="35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23" name="Google Shape;123;gc7a14d5bce_5_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5838" y="3903405"/>
            <a:ext cx="4143450" cy="2058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c7a14d5bce_5_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300" y="2040487"/>
            <a:ext cx="4143438" cy="173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c7a14d5bce_5_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42024" y="4130100"/>
            <a:ext cx="4025876" cy="195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c7a14d5bce_5_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45075" y="1775187"/>
            <a:ext cx="4412576" cy="185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f17bd44431_1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f17bd44431_1_14"/>
          <p:cNvSpPr txBox="1">
            <a:spLocks noGrp="1"/>
          </p:cNvSpPr>
          <p:nvPr>
            <p:ph type="title"/>
          </p:nvPr>
        </p:nvSpPr>
        <p:spPr>
          <a:xfrm>
            <a:off x="522900" y="188900"/>
            <a:ext cx="5573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>
                <a:solidFill>
                  <a:srgbClr val="6AB645"/>
                </a:solidFill>
                <a:latin typeface="Titillium Web"/>
                <a:ea typeface="Titillium Web"/>
                <a:cs typeface="Titillium Web"/>
                <a:sym typeface="Titillium Web"/>
              </a:rPr>
              <a:t>HoReCa is undergoing a major shift</a:t>
            </a:r>
            <a:endParaRPr>
              <a:solidFill>
                <a:srgbClr val="6AB64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34" name="Google Shape;134;gf17bd44431_1_14"/>
          <p:cNvSpPr txBox="1">
            <a:spLocks noGrp="1"/>
          </p:cNvSpPr>
          <p:nvPr>
            <p:ph type="body" idx="1"/>
          </p:nvPr>
        </p:nvSpPr>
        <p:spPr>
          <a:xfrm>
            <a:off x="633275" y="1766850"/>
            <a:ext cx="5090100" cy="3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34EA2"/>
              </a:buClr>
              <a:buSzPts val="1800"/>
              <a:buChar char="•"/>
            </a:pPr>
            <a:r>
              <a:rPr lang="en-GB">
                <a:solidFill>
                  <a:srgbClr val="034EA2"/>
                </a:solidFill>
              </a:rPr>
              <a:t>COVID -19 pandemic</a:t>
            </a:r>
            <a:endParaRPr>
              <a:solidFill>
                <a:srgbClr val="034EA2"/>
              </a:solidFill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034EA2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34EA2"/>
              </a:buClr>
              <a:buSzPts val="1800"/>
              <a:buChar char="•"/>
            </a:pPr>
            <a:r>
              <a:rPr lang="en-GB">
                <a:solidFill>
                  <a:srgbClr val="034EA2"/>
                </a:solidFill>
              </a:rPr>
              <a:t>climate change</a:t>
            </a:r>
            <a:endParaRPr>
              <a:solidFill>
                <a:srgbClr val="034EA2"/>
              </a:solidFill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034EA2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34EA2"/>
              </a:buClr>
              <a:buSzPts val="1800"/>
              <a:buChar char="•"/>
            </a:pPr>
            <a:r>
              <a:rPr lang="en-GB">
                <a:solidFill>
                  <a:srgbClr val="034EA2"/>
                </a:solidFill>
              </a:rPr>
              <a:t>legal requirements concerning greater sustainability</a:t>
            </a:r>
            <a:endParaRPr>
              <a:solidFill>
                <a:srgbClr val="034EA2"/>
              </a:solidFill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034EA2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GB">
                <a:solidFill>
                  <a:srgbClr val="034EA2"/>
                </a:solidFill>
              </a:rPr>
              <a:t>expectations and awareness of customers are changing </a:t>
            </a:r>
            <a:r>
              <a:rPr lang="en-GB">
                <a:solidFill>
                  <a:schemeClr val="dk2"/>
                </a:solidFill>
              </a:rPr>
              <a:t>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Google Shape;135;gf17bd44431_1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9400" y="0"/>
            <a:ext cx="8697151" cy="734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gf17bd4443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7" y="0"/>
            <a:ext cx="1218142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f17bd44431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>
                <a:solidFill>
                  <a:schemeClr val="accent2"/>
                </a:solidFill>
              </a:rPr>
              <a:t>Project stages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f70ed82961_0_9"/>
          <p:cNvSpPr txBox="1">
            <a:spLocks noGrp="1"/>
          </p:cNvSpPr>
          <p:nvPr>
            <p:ph type="title"/>
          </p:nvPr>
        </p:nvSpPr>
        <p:spPr>
          <a:xfrm>
            <a:off x="696300" y="-723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>
                <a:solidFill>
                  <a:srgbClr val="6AB645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Insights</a:t>
            </a:r>
            <a:endParaRPr>
              <a:solidFill>
                <a:srgbClr val="6AB64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49" name="Google Shape;149;gf70ed82961_0_9"/>
          <p:cNvSpPr txBox="1">
            <a:spLocks noGrp="1"/>
          </p:cNvSpPr>
          <p:nvPr>
            <p:ph type="body" idx="1"/>
          </p:nvPr>
        </p:nvSpPr>
        <p:spPr>
          <a:xfrm>
            <a:off x="696300" y="11430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f70ed82961_0_9"/>
          <p:cNvSpPr txBox="1"/>
          <p:nvPr/>
        </p:nvSpPr>
        <p:spPr>
          <a:xfrm>
            <a:off x="286400" y="1175475"/>
            <a:ext cx="5712600" cy="54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FOOD PRODUCTS ARE NOT</a:t>
            </a:r>
            <a:endParaRPr sz="25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OPTIMALLY USED.</a:t>
            </a:r>
            <a:endParaRPr sz="25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REDUCING WASTE</a:t>
            </a:r>
            <a:endParaRPr sz="25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ALSO DEPENDS ON SUPPLIERS.</a:t>
            </a:r>
            <a:endParaRPr sz="25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LOCAL PRODUCERS ARE NOT EASY PARTNERS.</a:t>
            </a:r>
            <a:endParaRPr sz="25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"DATA is the NEW BLACK" but </a:t>
            </a:r>
            <a:endParaRPr sz="25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THE BENEFITS OF NEW TECHNOLOGY ARE NOT OBVIOUS TO RESTAURANT OWNERS.</a:t>
            </a:r>
            <a:endParaRPr sz="25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gf70ed82961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gf69ac73a79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" y="-34150"/>
            <a:ext cx="12313431" cy="692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f69ac73a79_2_0"/>
          <p:cNvSpPr txBox="1">
            <a:spLocks noGrp="1"/>
          </p:cNvSpPr>
          <p:nvPr>
            <p:ph type="title"/>
          </p:nvPr>
        </p:nvSpPr>
        <p:spPr>
          <a:xfrm>
            <a:off x="6634750" y="4613375"/>
            <a:ext cx="115929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rgbClr val="1155CC"/>
                </a:solidFill>
              </a:rPr>
              <a:t>Jolanta Jurkowlaniec</a:t>
            </a:r>
            <a:r>
              <a:rPr lang="en-GB" sz="2300">
                <a:solidFill>
                  <a:srgbClr val="1155CC"/>
                </a:solidFill>
              </a:rPr>
              <a:t>, </a:t>
            </a:r>
            <a:endParaRPr sz="230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rgbClr val="1155CC"/>
                </a:solidFill>
              </a:rPr>
              <a:t>owner of the Dinette restaurant in Wroclaw</a:t>
            </a:r>
            <a:endParaRPr sz="2300">
              <a:solidFill>
                <a:srgbClr val="1155CC"/>
              </a:solidFill>
            </a:endParaRPr>
          </a:p>
        </p:txBody>
      </p:sp>
      <p:pic>
        <p:nvPicPr>
          <p:cNvPr id="159" name="Google Shape;159;gf69ac73a79_2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550" y="656900"/>
            <a:ext cx="1657350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f69ac73a79_2_0"/>
          <p:cNvSpPr txBox="1"/>
          <p:nvPr/>
        </p:nvSpPr>
        <p:spPr>
          <a:xfrm>
            <a:off x="1324700" y="1550300"/>
            <a:ext cx="7236300" cy="3000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i="1">
                <a:solidFill>
                  <a:schemeClr val="accent1"/>
                </a:solidFill>
              </a:rPr>
              <a:t>I show the path of development to my employees. There is a lot of knowledge and many directions to grow in the industry. However their families still ask them:  </a:t>
            </a:r>
            <a:endParaRPr sz="2500" i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 i="1">
                <a:solidFill>
                  <a:schemeClr val="accent1"/>
                </a:solidFill>
              </a:rPr>
              <a:t>"When will you find a normal job?" </a:t>
            </a:r>
            <a:endParaRPr sz="2500" b="1" i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i="1">
                <a:solidFill>
                  <a:schemeClr val="accent1"/>
                </a:solidFill>
              </a:rPr>
              <a:t>Working in gastronomy can be a real career, but today it is not easy to plan your path in this branch.</a:t>
            </a:r>
            <a:endParaRPr sz="2500" i="1">
              <a:solidFill>
                <a:schemeClr val="accent1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" name="Google Shape;161;gf69ac73a79_2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39425" y="2376525"/>
            <a:ext cx="2357200" cy="23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c7a14d5bce_5_68"/>
          <p:cNvSpPr txBox="1">
            <a:spLocks noGrp="1"/>
          </p:cNvSpPr>
          <p:nvPr>
            <p:ph type="title"/>
          </p:nvPr>
        </p:nvSpPr>
        <p:spPr>
          <a:xfrm>
            <a:off x="696300" y="-723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>
                <a:solidFill>
                  <a:srgbClr val="6AB645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Insights</a:t>
            </a:r>
            <a:endParaRPr>
              <a:solidFill>
                <a:srgbClr val="6AB64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68" name="Google Shape;168;gc7a14d5bce_5_68"/>
          <p:cNvSpPr txBox="1">
            <a:spLocks noGrp="1"/>
          </p:cNvSpPr>
          <p:nvPr>
            <p:ph type="body" idx="1"/>
          </p:nvPr>
        </p:nvSpPr>
        <p:spPr>
          <a:xfrm>
            <a:off x="696300" y="11430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CHANGING the mindset PROVES THE MOST DIFFICULT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The attitude of the PEOPLE IN THE INDUSTRY often BLOCKS CHANGE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food service JOBS ARE NOT seen as a PROFESSIONAL career.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Exchange of professional knowledge and the experience ISN'T  common.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gc7a14d5bce_5_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gc7a14d5bce_5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805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c7a14d5bce_5_32"/>
          <p:cNvSpPr txBox="1">
            <a:spLocks noGrp="1"/>
          </p:cNvSpPr>
          <p:nvPr>
            <p:ph type="title"/>
          </p:nvPr>
        </p:nvSpPr>
        <p:spPr>
          <a:xfrm>
            <a:off x="491350" y="1802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400">
                <a:solidFill>
                  <a:srgbClr val="034EA2"/>
                </a:solidFill>
                <a:latin typeface="Titillium Web"/>
                <a:ea typeface="Titillium Web"/>
                <a:cs typeface="Titillium Web"/>
                <a:sym typeface="Titillium Web"/>
              </a:rPr>
              <a:t>Katarzyna Młynarczyk, co-owner Rebread</a:t>
            </a:r>
            <a:endParaRPr sz="3400">
              <a:solidFill>
                <a:srgbClr val="034EA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77" name="Google Shape;177;gc7a14d5bce_5_32"/>
          <p:cNvSpPr txBox="1">
            <a:spLocks noGrp="1"/>
          </p:cNvSpPr>
          <p:nvPr>
            <p:ph type="body" idx="1"/>
          </p:nvPr>
        </p:nvSpPr>
        <p:spPr>
          <a:xfrm>
            <a:off x="7886750" y="1585175"/>
            <a:ext cx="4082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2400"/>
              <a:t>Co-owner Rebread, Handelek - gastronomy concept with sustainability and zerowaste culture, which main mission is to implement circular economy in product, experiences and services.</a:t>
            </a:r>
            <a:br>
              <a:rPr lang="en-GB" sz="2400"/>
            </a:br>
            <a:br>
              <a:rPr lang="en-GB" sz="2400"/>
            </a:br>
            <a:r>
              <a:rPr lang="en-GB" sz="2400" b="1"/>
              <a:t>Rebread</a:t>
            </a:r>
            <a:r>
              <a:rPr lang="en-GB" sz="2400"/>
              <a:t> - saving unsold, stale bread by turning it into new valuable products</a:t>
            </a:r>
            <a:endParaRPr sz="2400"/>
          </a:p>
        </p:txBody>
      </p:sp>
      <p:pic>
        <p:nvPicPr>
          <p:cNvPr id="178" name="Google Shape;178;gc7a14d5bce_5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175" y="1505927"/>
            <a:ext cx="4694750" cy="312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c7a14d5bce_5_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5750" y="3539775"/>
            <a:ext cx="4455398" cy="312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419</Words>
  <Application>Microsoft Office PowerPoint</Application>
  <PresentationFormat>Widescreen</PresentationFormat>
  <Paragraphs>87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Arial</vt:lpstr>
      <vt:lpstr>Titillium Web</vt:lpstr>
      <vt:lpstr>Office Theme</vt:lpstr>
      <vt:lpstr>PowerPoint Presentation</vt:lpstr>
      <vt:lpstr>PowerPoint Presentation</vt:lpstr>
      <vt:lpstr>COVID-19 Impact on the HoReCa in Poland</vt:lpstr>
      <vt:lpstr>HoReCa is undergoing a major shift</vt:lpstr>
      <vt:lpstr>Project stages</vt:lpstr>
      <vt:lpstr>Main Insights</vt:lpstr>
      <vt:lpstr>Jolanta Jurkowlaniec,  owner of the Dinette restaurant in Wroclaw</vt:lpstr>
      <vt:lpstr>Main Insights</vt:lpstr>
      <vt:lpstr>Katarzyna Młynarczyk, co-owner Rebread</vt:lpstr>
      <vt:lpstr>A daily break  to share  a team meal </vt:lpstr>
      <vt:lpstr>Team education:  product and producer knowledge,  reducing  food waste  sustainable practices  </vt:lpstr>
      <vt:lpstr>Management of waste as a material for further use  Own production of meal ingredients  </vt:lpstr>
      <vt:lpstr>•Building a network of cooperating restaurants</vt:lpstr>
      <vt:lpstr>Report Direction Restaurant of the Future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Paulina.Mieszkowska</dc:creator>
  <cp:lastModifiedBy>Ewa Rzeszowska</cp:lastModifiedBy>
  <cp:revision>1</cp:revision>
  <dcterms:modified xsi:type="dcterms:W3CDTF">2021-10-11T10:59:15Z</dcterms:modified>
</cp:coreProperties>
</file>