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EDE"/>
    <a:srgbClr val="FAC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558FD2-E773-4821-9F85-1E37417970CF}" v="77" dt="2021-10-11T09:15:12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g\Desktop\BSC\99_other\211001_Novada%20garsa\data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275664119381622E-2"/>
          <c:y val="6.1884496879361664E-2"/>
          <c:w val="0.97660818909290259"/>
          <c:h val="0.48187025294404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Sheet1!$C$54</c:f>
              <c:strCache>
                <c:ptCount val="1"/>
                <c:pt idx="0">
                  <c:v>… on the food sector?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898-4F8A-A25F-3601C3B5A04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9E71B9-4261-4E3D-9BFB-6DB026F5CD9D}" type="VALUE">
                      <a:rPr lang="en-US" b="1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8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898-4F8A-A25F-3601C3B5A0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Sheet1!$B$55:$B$64</c:f>
              <c:strCache>
                <c:ptCount val="10"/>
                <c:pt idx="0">
                  <c:v>Consequences of the pandemics</c:v>
                </c:pt>
                <c:pt idx="1">
                  <c:v>Changes in the global markets</c:v>
                </c:pt>
                <c:pt idx="2">
                  <c:v>COVID-19 non-related changes in consumer habits</c:v>
                </c:pt>
                <c:pt idx="3">
                  <c:v>Escalating competition in the Latvian market</c:v>
                </c:pt>
                <c:pt idx="4">
                  <c:v>New production technologies</c:v>
                </c:pt>
                <c:pt idx="5">
                  <c:v>Pollution of the environment</c:v>
                </c:pt>
                <c:pt idx="6">
                  <c:v>Digitalisation</c:v>
                </c:pt>
                <c:pt idx="7">
                  <c:v>Climate change</c:v>
                </c:pt>
                <c:pt idx="8">
                  <c:v>Shifts in food related regulations</c:v>
                </c:pt>
                <c:pt idx="9">
                  <c:v>Demographic changes</c:v>
                </c:pt>
              </c:strCache>
            </c:strRef>
          </c:cat>
          <c:val>
            <c:numRef>
              <c:f>Sheet1!$C$55:$C$64</c:f>
              <c:numCache>
                <c:formatCode>0</c:formatCode>
                <c:ptCount val="10"/>
                <c:pt idx="0">
                  <c:v>49.7175141242938</c:v>
                </c:pt>
                <c:pt idx="1">
                  <c:v>41.242937853107343</c:v>
                </c:pt>
                <c:pt idx="2">
                  <c:v>33.898305084745758</c:v>
                </c:pt>
                <c:pt idx="3">
                  <c:v>32.20338983050847</c:v>
                </c:pt>
                <c:pt idx="4">
                  <c:v>29.378531073446329</c:v>
                </c:pt>
                <c:pt idx="5">
                  <c:v>27.118644067796609</c:v>
                </c:pt>
                <c:pt idx="6">
                  <c:v>26.55367231638418</c:v>
                </c:pt>
                <c:pt idx="7">
                  <c:v>26.55367231638418</c:v>
                </c:pt>
                <c:pt idx="8">
                  <c:v>23.728813559322035</c:v>
                </c:pt>
                <c:pt idx="9">
                  <c:v>23.163841807909606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98-4F8A-A25F-3601C3B5A047}"/>
            </c:ext>
          </c:extLst>
        </c:ser>
        <c:ser>
          <c:idx val="1"/>
          <c:order val="1"/>
          <c:tx>
            <c:strRef>
              <c:f>Sheet1!$D$54</c:f>
              <c:strCache>
                <c:ptCount val="1"/>
                <c:pt idx="0">
                  <c:v>… on your enterprise?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898-4F8A-A25F-3601C3B5A04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898-4F8A-A25F-3601C3B5A0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Sheet1!$B$55:$B$64</c:f>
              <c:strCache>
                <c:ptCount val="10"/>
                <c:pt idx="0">
                  <c:v>Consequences of the pandemics</c:v>
                </c:pt>
                <c:pt idx="1">
                  <c:v>Changes in the global markets</c:v>
                </c:pt>
                <c:pt idx="2">
                  <c:v>COVID-19 non-related changes in consumer habits</c:v>
                </c:pt>
                <c:pt idx="3">
                  <c:v>Escalating competition in the Latvian market</c:v>
                </c:pt>
                <c:pt idx="4">
                  <c:v>New production technologies</c:v>
                </c:pt>
                <c:pt idx="5">
                  <c:v>Pollution of the environment</c:v>
                </c:pt>
                <c:pt idx="6">
                  <c:v>Digitalisation</c:v>
                </c:pt>
                <c:pt idx="7">
                  <c:v>Climate change</c:v>
                </c:pt>
                <c:pt idx="8">
                  <c:v>Shifts in food related regulations</c:v>
                </c:pt>
                <c:pt idx="9">
                  <c:v>Demographic changes</c:v>
                </c:pt>
              </c:strCache>
            </c:strRef>
          </c:cat>
          <c:val>
            <c:numRef>
              <c:f>Sheet1!$D$55:$D$64</c:f>
              <c:numCache>
                <c:formatCode>0</c:formatCode>
                <c:ptCount val="10"/>
                <c:pt idx="0">
                  <c:v>23.163841807909606</c:v>
                </c:pt>
                <c:pt idx="1">
                  <c:v>23.728813559322035</c:v>
                </c:pt>
                <c:pt idx="2">
                  <c:v>20.33898305084746</c:v>
                </c:pt>
                <c:pt idx="3">
                  <c:v>34.463276836158194</c:v>
                </c:pt>
                <c:pt idx="4">
                  <c:v>49.152542372881356</c:v>
                </c:pt>
                <c:pt idx="5">
                  <c:v>25.423728813559322</c:v>
                </c:pt>
                <c:pt idx="6">
                  <c:v>19.774011299435028</c:v>
                </c:pt>
                <c:pt idx="7">
                  <c:v>22.033898305084744</c:v>
                </c:pt>
                <c:pt idx="8">
                  <c:v>29.378531073446329</c:v>
                </c:pt>
                <c:pt idx="9">
                  <c:v>10.16949152542373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98-4F8A-A25F-3601C3B5A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116319"/>
        <c:axId val="1154115071"/>
      </c:barChart>
      <c:catAx>
        <c:axId val="1154116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115071"/>
        <c:crosses val="autoZero"/>
        <c:auto val="1"/>
        <c:lblAlgn val="ctr"/>
        <c:lblOffset val="100"/>
        <c:noMultiLvlLbl val="0"/>
      </c:catAx>
      <c:valAx>
        <c:axId val="1154115071"/>
        <c:scaling>
          <c:orientation val="minMax"/>
          <c:max val="50"/>
        </c:scaling>
        <c:delete val="1"/>
        <c:axPos val="l"/>
        <c:numFmt formatCode="0" sourceLinked="1"/>
        <c:majorTickMark val="none"/>
        <c:minorTickMark val="none"/>
        <c:tickLblPos val="nextTo"/>
        <c:crossAx val="1154116319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627706692913384"/>
          <c:y val="0.73032150544163987"/>
          <c:w val="0.44744582606455552"/>
          <c:h val="6.5498989617448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4E99-D13E-40A6-9FCF-EA4FB803E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FB962-ACCF-40A0-B16E-32B4A02BC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F15A6-7317-422C-803F-A5D47F12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E721-D73F-44A0-B96C-7D78BB8E8C7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13A87-DB3D-47EF-B2E4-673D0D18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235A-AC60-458A-AC45-DD36AAE1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1260-B417-485D-A9FD-89C17175C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E480B-FB72-4DFC-90B8-205F625D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14536-71C3-4197-AFB8-8B22BDBD6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3B0BD-C5B1-46C1-97AD-90FE40FE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E721-D73F-44A0-B96C-7D78BB8E8C7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9ADBC-D252-4683-8B6F-9D6B6E17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60B77-2CC1-4A0A-B7B6-6A30DACE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1260-B417-485D-A9FD-89C17175C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5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A1A3F9-A819-4E8C-8B17-DD66A5606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30711-586A-4574-AD17-F48F3114D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761EF-AD92-4D60-83BA-F49126F8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E721-D73F-44A0-B96C-7D78BB8E8C7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43A67-DA33-492F-8289-E6D5E474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C7BF6-8817-45EB-87EF-DBED4ECB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1260-B417-485D-A9FD-89C17175C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1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AB81-D782-4A2E-B2E2-EFF28784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8612A-FD00-42D3-A289-D14633540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7D60A-9B52-49CD-AA68-DC922DCD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E721-D73F-44A0-B96C-7D78BB8E8C7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DEA61-08BD-4415-B74C-C9ACF457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79319-C2F9-4135-A446-C83CB40B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1260-B417-485D-A9FD-89C17175C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5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5778-F0D8-4F8F-B381-3961419B9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41BE6-E871-47BE-9602-448156DD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B7BD6-3925-47C5-BA6C-6BD89630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E721-D73F-44A0-B96C-7D78BB8E8C7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B9A0-E322-4A3C-9A66-0B01B28D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D96F7-C31A-41E2-A522-D46FD015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1260-B417-485D-A9FD-89C17175C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5D4D-3690-4C7E-B2F1-05BA3F8E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D073C-7F83-427D-9C55-4C6BA132F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AD195-4D9B-408D-BA90-73F1F53EF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3AC86-361B-4DE5-8D8A-8433124E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E721-D73F-44A0-B96C-7D78BB8E8C7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0CAAA-A43A-4D65-B662-981E487C2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91394-0FA8-4398-BD26-979128DE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1260-B417-485D-A9FD-89C17175C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5D180-F310-4C65-8D1F-A5986E63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C735E-09B3-468A-A752-BA85F153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BDCB4-DB3D-4E37-84CC-149930916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5C0FE-5544-4958-BC0E-4FA647284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9670B-F4BC-4E58-A82B-43786F503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7B24DF-9599-44BB-8D43-00EC2656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E721-D73F-44A0-B96C-7D78BB8E8C7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621FA9-2695-46BC-B59C-F9F11DA2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477205-8CA5-4F8F-833A-EC68830D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1260-B417-485D-A9FD-89C17175C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6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EB02-C12F-4645-A9CA-0B59A534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F4985-8A9E-481E-BBC9-3EE1A15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E721-D73F-44A0-B96C-7D78BB8E8C7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DDD28-5A35-4D58-870C-D0146C49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760D2-10AB-4501-B13D-D7E328B7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1260-B417-485D-A9FD-89C17175C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2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AEEDBD-AAC0-46BD-916D-E46450C8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E721-D73F-44A0-B96C-7D78BB8E8C7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931C5-1538-46EC-AC73-9C0AA9DAD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06DFE-915F-491B-8D22-DF8F3789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1260-B417-485D-A9FD-89C17175C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7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94A76-E73B-44A2-BDB3-62207EC0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BA8D2-89E3-4C85-BA79-2C0BA2FDE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25151-820F-4FFB-8FA8-4DB3AA428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335A7-CDC6-4E8B-B779-DC83DDCE6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E721-D73F-44A0-B96C-7D78BB8E8C7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29215-61B4-4A98-A1FB-9242D2C08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2B5F3-C4C6-4932-B6AB-2795D3CD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1260-B417-485D-A9FD-89C17175C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9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9E73D-D89F-4ABE-A6A8-A770639D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B7AED2-74B5-4F1C-856B-4470D9143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EFEBB-25E8-46F3-B5A6-9B08E828F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2DEA1-E665-4410-B4AB-A2E85CCF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E721-D73F-44A0-B96C-7D78BB8E8C7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D2DE7-6A3A-40D8-80A8-7230937A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947BA-B0C3-46CB-BD99-1DD0F112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1260-B417-485D-A9FD-89C17175C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9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30514-8C94-4709-AEEF-8C4E2F1E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742DB-A568-4DB1-B289-C83582F2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477C3-F52B-42E4-BC67-3912D3DD8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9E721-D73F-44A0-B96C-7D78BB8E8C7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981A0-E462-4CBE-B7FF-06307272F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CE70B-482D-4650-977A-369615D4B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51260-B417-485D-A9FD-89C17175C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5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utureoffood.e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867383-A718-4C7F-BFD1-CFDBF37880C6}"/>
              </a:ext>
            </a:extLst>
          </p:cNvPr>
          <p:cNvSpPr txBox="1">
            <a:spLocks/>
          </p:cNvSpPr>
          <p:nvPr/>
        </p:nvSpPr>
        <p:spPr>
          <a:xfrm>
            <a:off x="652750" y="657498"/>
            <a:ext cx="4806184" cy="364453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5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Future Trends of Food project </a:t>
            </a:r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4000" b="0" i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  <a:hlinkClick r:id="rId2"/>
              </a:rPr>
              <a:t>www.futureoffood.eu</a:t>
            </a:r>
            <a:endParaRPr 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EDDC2-8509-469C-9FC2-6018970B1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750" y="4545874"/>
            <a:ext cx="4806184" cy="1672046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Riga, 2021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Mikelis Grivins, PhD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Baltic Studies Centre, senior researcher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7202D-0446-412F-819A-E02C8112C9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5"/>
          <a:stretch/>
        </p:blipFill>
        <p:spPr>
          <a:xfrm>
            <a:off x="6086345" y="109956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2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 study viruses: How our team isolated the new coronavirus to fight the  global pandemic">
            <a:extLst>
              <a:ext uri="{FF2B5EF4-FFF2-40B4-BE49-F238E27FC236}">
                <a16:creationId xmlns:a16="http://schemas.microsoft.com/office/drawing/2014/main" id="{04B16DE0-8E05-49A6-8E24-E360D9896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77" r="89718">
                        <a14:backgroundMark x1="31653" y1="26882" x2="31653" y2="26882"/>
                        <a14:backgroundMark x1="31653" y1="26882" x2="31653" y2="26882"/>
                        <a14:backgroundMark x1="29234" y1="36559" x2="29234" y2="36559"/>
                        <a14:backgroundMark x1="29234" y1="36559" x2="29234" y2="3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3" r="20134"/>
          <a:stretch/>
        </p:blipFill>
        <p:spPr bwMode="auto">
          <a:xfrm>
            <a:off x="-320040" y="3370361"/>
            <a:ext cx="3860075" cy="38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03615-A96A-4EBF-ABC3-D334B5B7C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21" y="1299754"/>
            <a:ext cx="5257800" cy="4877209"/>
          </a:xfrm>
          <a:solidFill>
            <a:schemeClr val="accent5">
              <a:lumMod val="40000"/>
              <a:lumOff val="60000"/>
              <a:alpha val="54902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future?</a:t>
            </a:r>
          </a:p>
          <a:p>
            <a:pPr marL="457200" indent="-457200" algn="ctr">
              <a:buAutoNum type="arabicPeriod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live in a time when the future is unclear, unpredictable and it will arrive faster than we think.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be forced to resolve challenges that we cannot even imagine at this point!</a:t>
            </a:r>
          </a:p>
          <a:p>
            <a:pPr marL="457200" indent="-457200" algn="ctr">
              <a:buAutoNum type="arabicPeriod"/>
            </a:pP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AutoNum type="arabicPeriod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us are not sufficiently prepared to structurally thing about the future.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assumptions we use results in</a:t>
            </a:r>
            <a:r>
              <a:rPr lang="lv-LV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delusive sense of security.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7A8750D-EEC2-433E-8AF4-3873A759EF46}"/>
              </a:ext>
            </a:extLst>
          </p:cNvPr>
          <p:cNvSpPr txBox="1">
            <a:spLocks/>
          </p:cNvSpPr>
          <p:nvPr/>
        </p:nvSpPr>
        <p:spPr>
          <a:xfrm>
            <a:off x="6154781" y="1299754"/>
            <a:ext cx="5257800" cy="4877209"/>
          </a:xfrm>
          <a:prstGeom prst="rect">
            <a:avLst/>
          </a:prstGeom>
          <a:solidFill>
            <a:schemeClr val="accent5">
              <a:lumMod val="40000"/>
              <a:lumOff val="60000"/>
              <a:alpha val="54902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food?</a:t>
            </a:r>
          </a:p>
          <a:p>
            <a:pPr marL="457200" indent="-457200" algn="ctr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systems are both at the giving and receiving ends of the most prominent structural shifts.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AutoNum type="arabicPeriod"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AutoNum type="arabicPeriod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know that food systems need to change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there are just too many challenges associated with the way how food circulation is structured in modern society.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5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E0513-4964-4919-B3D6-8BCBF5A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363E5-39C3-4A89-AA40-20D4EA2EE0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57" r="5520"/>
          <a:stretch/>
        </p:blipFill>
        <p:spPr>
          <a:xfrm>
            <a:off x="8073030" y="219524"/>
            <a:ext cx="3702929" cy="4450447"/>
          </a:xfrm>
          <a:prstGeom prst="rect">
            <a:avLst/>
          </a:prstGeom>
        </p:spPr>
      </p:pic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D93B737C-8B56-46F1-AE95-1F9352D1B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2" y="225425"/>
            <a:ext cx="2286000" cy="4064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78B8B5-4F98-43FA-B7A7-5EA818B028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29"/>
          <a:stretch/>
        </p:blipFill>
        <p:spPr>
          <a:xfrm>
            <a:off x="3098897" y="225425"/>
            <a:ext cx="2286000" cy="1518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252FF-F37D-40AF-805B-4C53962068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2"/>
          <a:stretch/>
        </p:blipFill>
        <p:spPr>
          <a:xfrm>
            <a:off x="3098896" y="3562985"/>
            <a:ext cx="2286000" cy="3295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57A8A-1D7E-4BC3-B6A4-37DBBD92B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86" y="219524"/>
            <a:ext cx="2286000" cy="406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3FEC86-5051-4B59-A558-72C0C349E3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2"/>
          <a:stretch/>
        </p:blipFill>
        <p:spPr>
          <a:xfrm>
            <a:off x="611402" y="4349803"/>
            <a:ext cx="2286000" cy="2508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0C00D5-94DC-400C-9A62-C6BAB12F92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42"/>
          <a:stretch/>
        </p:blipFill>
        <p:spPr>
          <a:xfrm>
            <a:off x="3098897" y="1879138"/>
            <a:ext cx="2286000" cy="15466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0F647F-3F2E-41E0-9945-455D4A51AB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829"/>
          <a:stretch/>
        </p:blipFill>
        <p:spPr>
          <a:xfrm>
            <a:off x="8073030" y="4859679"/>
            <a:ext cx="2286000" cy="19983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2D899A-1787-4B76-A47F-6212613C8F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24"/>
          <a:stretch/>
        </p:blipFill>
        <p:spPr>
          <a:xfrm>
            <a:off x="5586386" y="4514033"/>
            <a:ext cx="2286000" cy="2343967"/>
          </a:xfrm>
          <a:prstGeom prst="rect">
            <a:avLst/>
          </a:prstGeom>
        </p:spPr>
      </p:pic>
      <p:pic>
        <p:nvPicPr>
          <p:cNvPr id="15" name="Content Placeholder 14" descr="Qr code&#10;&#10;Description automatically generated">
            <a:extLst>
              <a:ext uri="{FF2B5EF4-FFF2-40B4-BE49-F238E27FC236}">
                <a16:creationId xmlns:a16="http://schemas.microsoft.com/office/drawing/2014/main" id="{84A873C2-84E2-42B3-B1EA-DB678763C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071" y="5444617"/>
            <a:ext cx="1416929" cy="1416929"/>
          </a:xfrm>
        </p:spPr>
      </p:pic>
    </p:spTree>
    <p:extLst>
      <p:ext uri="{BB962C8B-B14F-4D97-AF65-F5344CB8AC3E}">
        <p14:creationId xmlns:p14="http://schemas.microsoft.com/office/powerpoint/2010/main" val="157340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083A7-7C1C-41A3-AC32-75CFB9DEA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9BFD750-39A6-41A5-8C75-201D66C31B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952920"/>
              </p:ext>
            </p:extLst>
          </p:nvPr>
        </p:nvGraphicFramePr>
        <p:xfrm>
          <a:off x="0" y="523874"/>
          <a:ext cx="12192000" cy="793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323E64-0C26-4638-9121-7BAB891D3204}"/>
              </a:ext>
            </a:extLst>
          </p:cNvPr>
          <p:cNvSpPr txBox="1">
            <a:spLocks/>
          </p:cNvSpPr>
          <p:nvPr/>
        </p:nvSpPr>
        <p:spPr>
          <a:xfrm>
            <a:off x="6154781" y="365125"/>
            <a:ext cx="6037219" cy="1452971"/>
          </a:xfrm>
          <a:prstGeom prst="rect">
            <a:avLst/>
          </a:prstGeom>
          <a:solidFill>
            <a:schemeClr val="accent5">
              <a:lumMod val="40000"/>
              <a:lumOff val="60000"/>
              <a:alpha val="54902"/>
            </a:schemeClr>
          </a:solidFill>
        </p:spPr>
        <p:txBody>
          <a:bodyPr vert="horz" lIns="91440" tIns="9144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47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lv-LV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7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7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lv-LV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7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lv-LV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7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lv-LV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7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lv-LV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7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lv-LV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7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greates</a:t>
            </a:r>
            <a:r>
              <a:rPr lang="lv-LV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7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lv-LV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8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E65E651A-F8F1-4854-9B72-3B053ABB59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22" b="93792" l="1220" r="95610">
                        <a14:foregroundMark x1="5610" y1="37029" x2="5610" y2="37029"/>
                        <a14:foregroundMark x1="1463" y1="40133" x2="1463" y2="40133"/>
                        <a14:foregroundMark x1="12683" y1="49446" x2="12683" y2="49446"/>
                        <a14:foregroundMark x1="15854" y1="59202" x2="15854" y2="59202"/>
                        <a14:foregroundMark x1="30732" y1="76275" x2="20610" y2="62639"/>
                        <a14:foregroundMark x1="20610" y1="62639" x2="15976" y2="59424"/>
                        <a14:foregroundMark x1="12927" y1="59756" x2="11098" y2="46896"/>
                        <a14:foregroundMark x1="5488" y1="46452" x2="69634" y2="57871"/>
                        <a14:foregroundMark x1="69634" y1="57871" x2="66585" y2="53659"/>
                        <a14:foregroundMark x1="63049" y1="51663" x2="63415" y2="80044"/>
                        <a14:foregroundMark x1="63415" y1="80044" x2="69756" y2="79712"/>
                        <a14:foregroundMark x1="63902" y1="84146" x2="69146" y2="69290"/>
                        <a14:foregroundMark x1="69146" y1="69290" x2="65732" y2="47118"/>
                        <a14:foregroundMark x1="65732" y1="47118" x2="66951" y2="53659"/>
                        <a14:foregroundMark x1="68415" y1="83038" x2="67073" y2="84701"/>
                        <a14:foregroundMark x1="50610" y1="92350" x2="42927" y2="94013"/>
                        <a14:foregroundMark x1="42927" y1="94013" x2="41707" y2="93237"/>
                        <a14:foregroundMark x1="46585" y1="6430" x2="47195" y2="12639"/>
                        <a14:foregroundMark x1="90854" y1="35144" x2="90488" y2="54213"/>
                        <a14:foregroundMark x1="95244" y1="33370" x2="95610" y2="39690"/>
                        <a14:foregroundMark x1="94146" y1="33481" x2="94146" y2="33481"/>
                        <a14:foregroundMark x1="94268" y1="33038" x2="94268" y2="33038"/>
                        <a14:foregroundMark x1="94512" y1="33038" x2="94512" y2="33038"/>
                        <a14:foregroundMark x1="94512" y1="33038" x2="95244" y2="33370"/>
                        <a14:foregroundMark x1="45366" y1="5322" x2="45366" y2="6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449" b="19854"/>
          <a:stretch/>
        </p:blipFill>
        <p:spPr>
          <a:xfrm>
            <a:off x="5381897" y="-689166"/>
            <a:ext cx="6810103" cy="754716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FEAE1F-24D3-4942-A0BE-CCED4986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68" y="990395"/>
            <a:ext cx="6535779" cy="5181805"/>
          </a:xfrm>
          <a:solidFill>
            <a:schemeClr val="accent5">
              <a:lumMod val="40000"/>
              <a:lumOff val="60000"/>
              <a:alpha val="54902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lv-LV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7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n-US" sz="4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lv-LV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AutoNum type="arabicPeriod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of changes is increasing and, in many cases, – the scope of impacts of these changes we cannot yet comprehend.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highlights the need for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governance models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would be capable to interact with the unknown and rapid changes.</a:t>
            </a:r>
          </a:p>
          <a:p>
            <a:pPr marL="457200" indent="-457200" algn="ctr">
              <a:buAutoNum type="arabicPeriod"/>
            </a:pP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AutoNum type="arabicPeriod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visions of the future of the research community and practitioners differ.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need for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 linking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these two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visions of the future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76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42F61A-EF35-4BCD-8099-2DD06105C555}"/>
              </a:ext>
            </a:extLst>
          </p:cNvPr>
          <p:cNvSpPr/>
          <p:nvPr/>
        </p:nvSpPr>
        <p:spPr>
          <a:xfrm>
            <a:off x="0" y="-3175"/>
            <a:ext cx="6096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ED8754-35A5-4B88-AC99-8DA85F9D63EF}"/>
              </a:ext>
            </a:extLst>
          </p:cNvPr>
          <p:cNvSpPr txBox="1">
            <a:spLocks/>
          </p:cNvSpPr>
          <p:nvPr/>
        </p:nvSpPr>
        <p:spPr>
          <a:xfrm>
            <a:off x="0" y="1928814"/>
            <a:ext cx="5762625" cy="1223962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6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lv-LV" sz="6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6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lv-LV" sz="6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FB5B035-986C-4DFA-A4B3-5F2020D5E4E1}"/>
              </a:ext>
            </a:extLst>
          </p:cNvPr>
          <p:cNvSpPr txBox="1">
            <a:spLocks/>
          </p:cNvSpPr>
          <p:nvPr/>
        </p:nvSpPr>
        <p:spPr>
          <a:xfrm>
            <a:off x="6457950" y="5667374"/>
            <a:ext cx="5400675" cy="942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v-LV" dirty="0" err="1"/>
              <a:t>Contacts</a:t>
            </a:r>
            <a:r>
              <a:rPr lang="lv-LV" dirty="0"/>
              <a:t>:</a:t>
            </a:r>
          </a:p>
          <a:p>
            <a:pPr marL="0" indent="0" algn="r">
              <a:buNone/>
            </a:pPr>
            <a:r>
              <a:rPr lang="lv-LV" dirty="0" err="1"/>
              <a:t>mail</a:t>
            </a:r>
            <a:r>
              <a:rPr lang="lv-LV" dirty="0"/>
              <a:t>: mikelis.grivins@gmail.com</a:t>
            </a:r>
            <a:endParaRPr lang="en-US" dirty="0"/>
          </a:p>
        </p:txBody>
      </p:sp>
      <p:pic>
        <p:nvPicPr>
          <p:cNvPr id="8" name="Content Placeholder 14" descr="Qr code&#10;&#10;Description automatically generated">
            <a:extLst>
              <a:ext uri="{FF2B5EF4-FFF2-40B4-BE49-F238E27FC236}">
                <a16:creationId xmlns:a16="http://schemas.microsoft.com/office/drawing/2014/main" id="{4C5B394A-0BD6-4CCF-BC1B-FD2F7F1AE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5193420"/>
            <a:ext cx="1416929" cy="1416929"/>
          </a:xfrm>
        </p:spPr>
      </p:pic>
    </p:spTree>
    <p:extLst>
      <p:ext uri="{BB962C8B-B14F-4D97-AF65-F5344CB8AC3E}">
        <p14:creationId xmlns:p14="http://schemas.microsoft.com/office/powerpoint/2010/main" val="150140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238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Mikelis Grivins</dc:creator>
  <cp:lastModifiedBy>Mikelis Grivins</cp:lastModifiedBy>
  <cp:revision>2</cp:revision>
  <dcterms:created xsi:type="dcterms:W3CDTF">2021-10-09T20:35:50Z</dcterms:created>
  <dcterms:modified xsi:type="dcterms:W3CDTF">2021-10-11T09:18:38Z</dcterms:modified>
</cp:coreProperties>
</file>